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68" r:id="rId2"/>
  </p:sldMasterIdLst>
  <p:notesMasterIdLst>
    <p:notesMasterId r:id="rId107"/>
  </p:notesMasterIdLst>
  <p:sldIdLst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86" r:id="rId31"/>
    <p:sldId id="287" r:id="rId32"/>
    <p:sldId id="288" r:id="rId33"/>
    <p:sldId id="289" r:id="rId34"/>
    <p:sldId id="290" r:id="rId35"/>
    <p:sldId id="291" r:id="rId36"/>
    <p:sldId id="292" r:id="rId37"/>
    <p:sldId id="293" r:id="rId38"/>
    <p:sldId id="294" r:id="rId39"/>
    <p:sldId id="295" r:id="rId40"/>
    <p:sldId id="297" r:id="rId41"/>
    <p:sldId id="298" r:id="rId42"/>
    <p:sldId id="299" r:id="rId43"/>
    <p:sldId id="300" r:id="rId44"/>
    <p:sldId id="301" r:id="rId45"/>
    <p:sldId id="302" r:id="rId46"/>
    <p:sldId id="303" r:id="rId47"/>
    <p:sldId id="304" r:id="rId48"/>
    <p:sldId id="305" r:id="rId49"/>
    <p:sldId id="306" r:id="rId50"/>
    <p:sldId id="307" r:id="rId51"/>
    <p:sldId id="308" r:id="rId52"/>
    <p:sldId id="309" r:id="rId53"/>
    <p:sldId id="310" r:id="rId54"/>
    <p:sldId id="311" r:id="rId55"/>
    <p:sldId id="312" r:id="rId56"/>
    <p:sldId id="313" r:id="rId57"/>
    <p:sldId id="314" r:id="rId58"/>
    <p:sldId id="315" r:id="rId59"/>
    <p:sldId id="316" r:id="rId60"/>
    <p:sldId id="317" r:id="rId61"/>
    <p:sldId id="318" r:id="rId62"/>
    <p:sldId id="319" r:id="rId63"/>
    <p:sldId id="320" r:id="rId64"/>
    <p:sldId id="321" r:id="rId65"/>
    <p:sldId id="322" r:id="rId66"/>
    <p:sldId id="323" r:id="rId67"/>
    <p:sldId id="324" r:id="rId68"/>
    <p:sldId id="325" r:id="rId69"/>
    <p:sldId id="326" r:id="rId70"/>
    <p:sldId id="327" r:id="rId71"/>
    <p:sldId id="328" r:id="rId72"/>
    <p:sldId id="329" r:id="rId73"/>
    <p:sldId id="330" r:id="rId74"/>
    <p:sldId id="331" r:id="rId75"/>
    <p:sldId id="332" r:id="rId76"/>
    <p:sldId id="333" r:id="rId77"/>
    <p:sldId id="334" r:id="rId78"/>
    <p:sldId id="335" r:id="rId79"/>
    <p:sldId id="336" r:id="rId80"/>
    <p:sldId id="337" r:id="rId81"/>
    <p:sldId id="338" r:id="rId82"/>
    <p:sldId id="339" r:id="rId83"/>
    <p:sldId id="340" r:id="rId84"/>
    <p:sldId id="341" r:id="rId85"/>
    <p:sldId id="342" r:id="rId86"/>
    <p:sldId id="343" r:id="rId87"/>
    <p:sldId id="344" r:id="rId88"/>
    <p:sldId id="345" r:id="rId89"/>
    <p:sldId id="346" r:id="rId90"/>
    <p:sldId id="347" r:id="rId91"/>
    <p:sldId id="348" r:id="rId92"/>
    <p:sldId id="349" r:id="rId93"/>
    <p:sldId id="350" r:id="rId94"/>
    <p:sldId id="351" r:id="rId95"/>
    <p:sldId id="352" r:id="rId96"/>
    <p:sldId id="353" r:id="rId97"/>
    <p:sldId id="354" r:id="rId98"/>
    <p:sldId id="355" r:id="rId99"/>
    <p:sldId id="356" r:id="rId100"/>
    <p:sldId id="357" r:id="rId101"/>
    <p:sldId id="358" r:id="rId102"/>
    <p:sldId id="359" r:id="rId103"/>
    <p:sldId id="360" r:id="rId104"/>
    <p:sldId id="361" r:id="rId105"/>
    <p:sldId id="363" r:id="rId10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32" d="100"/>
          <a:sy n="32" d="100"/>
        </p:scale>
        <p:origin x="-1068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4.xml"/><Relationship Id="rId21" Type="http://schemas.openxmlformats.org/officeDocument/2006/relationships/slide" Target="slides/slide19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63" Type="http://schemas.openxmlformats.org/officeDocument/2006/relationships/slide" Target="slides/slide61.xml"/><Relationship Id="rId68" Type="http://schemas.openxmlformats.org/officeDocument/2006/relationships/slide" Target="slides/slide66.xml"/><Relationship Id="rId84" Type="http://schemas.openxmlformats.org/officeDocument/2006/relationships/slide" Target="slides/slide82.xml"/><Relationship Id="rId89" Type="http://schemas.openxmlformats.org/officeDocument/2006/relationships/slide" Target="slides/slide87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07" Type="http://schemas.openxmlformats.org/officeDocument/2006/relationships/notesMaster" Target="notesMasters/notesMaster1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slide" Target="slides/slide51.xml"/><Relationship Id="rId58" Type="http://schemas.openxmlformats.org/officeDocument/2006/relationships/slide" Target="slides/slide56.xml"/><Relationship Id="rId66" Type="http://schemas.openxmlformats.org/officeDocument/2006/relationships/slide" Target="slides/slide64.xml"/><Relationship Id="rId74" Type="http://schemas.openxmlformats.org/officeDocument/2006/relationships/slide" Target="slides/slide72.xml"/><Relationship Id="rId79" Type="http://schemas.openxmlformats.org/officeDocument/2006/relationships/slide" Target="slides/slide77.xml"/><Relationship Id="rId87" Type="http://schemas.openxmlformats.org/officeDocument/2006/relationships/slide" Target="slides/slide85.xml"/><Relationship Id="rId102" Type="http://schemas.openxmlformats.org/officeDocument/2006/relationships/slide" Target="slides/slide100.xml"/><Relationship Id="rId110" Type="http://schemas.openxmlformats.org/officeDocument/2006/relationships/theme" Target="theme/theme1.xml"/><Relationship Id="rId5" Type="http://schemas.openxmlformats.org/officeDocument/2006/relationships/slide" Target="slides/slide3.xml"/><Relationship Id="rId61" Type="http://schemas.openxmlformats.org/officeDocument/2006/relationships/slide" Target="slides/slide59.xml"/><Relationship Id="rId82" Type="http://schemas.openxmlformats.org/officeDocument/2006/relationships/slide" Target="slides/slide80.xml"/><Relationship Id="rId90" Type="http://schemas.openxmlformats.org/officeDocument/2006/relationships/slide" Target="slides/slide88.xml"/><Relationship Id="rId95" Type="http://schemas.openxmlformats.org/officeDocument/2006/relationships/slide" Target="slides/slide93.xml"/><Relationship Id="rId19" Type="http://schemas.openxmlformats.org/officeDocument/2006/relationships/slide" Target="slides/slide1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openxmlformats.org/officeDocument/2006/relationships/slide" Target="slides/slide54.xml"/><Relationship Id="rId64" Type="http://schemas.openxmlformats.org/officeDocument/2006/relationships/slide" Target="slides/slide62.xml"/><Relationship Id="rId69" Type="http://schemas.openxmlformats.org/officeDocument/2006/relationships/slide" Target="slides/slide67.xml"/><Relationship Id="rId77" Type="http://schemas.openxmlformats.org/officeDocument/2006/relationships/slide" Target="slides/slide75.xml"/><Relationship Id="rId100" Type="http://schemas.openxmlformats.org/officeDocument/2006/relationships/slide" Target="slides/slide98.xml"/><Relationship Id="rId105" Type="http://schemas.openxmlformats.org/officeDocument/2006/relationships/slide" Target="slides/slide103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72" Type="http://schemas.openxmlformats.org/officeDocument/2006/relationships/slide" Target="slides/slide70.xml"/><Relationship Id="rId80" Type="http://schemas.openxmlformats.org/officeDocument/2006/relationships/slide" Target="slides/slide78.xml"/><Relationship Id="rId85" Type="http://schemas.openxmlformats.org/officeDocument/2006/relationships/slide" Target="slides/slide83.xml"/><Relationship Id="rId93" Type="http://schemas.openxmlformats.org/officeDocument/2006/relationships/slide" Target="slides/slide91.xml"/><Relationship Id="rId98" Type="http://schemas.openxmlformats.org/officeDocument/2006/relationships/slide" Target="slides/slide96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59" Type="http://schemas.openxmlformats.org/officeDocument/2006/relationships/slide" Target="slides/slide57.xml"/><Relationship Id="rId67" Type="http://schemas.openxmlformats.org/officeDocument/2006/relationships/slide" Target="slides/slide65.xml"/><Relationship Id="rId103" Type="http://schemas.openxmlformats.org/officeDocument/2006/relationships/slide" Target="slides/slide101.xml"/><Relationship Id="rId108" Type="http://schemas.openxmlformats.org/officeDocument/2006/relationships/presProps" Target="presProps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54" Type="http://schemas.openxmlformats.org/officeDocument/2006/relationships/slide" Target="slides/slide52.xml"/><Relationship Id="rId62" Type="http://schemas.openxmlformats.org/officeDocument/2006/relationships/slide" Target="slides/slide60.xml"/><Relationship Id="rId70" Type="http://schemas.openxmlformats.org/officeDocument/2006/relationships/slide" Target="slides/slide68.xml"/><Relationship Id="rId75" Type="http://schemas.openxmlformats.org/officeDocument/2006/relationships/slide" Target="slides/slide73.xml"/><Relationship Id="rId83" Type="http://schemas.openxmlformats.org/officeDocument/2006/relationships/slide" Target="slides/slide81.xml"/><Relationship Id="rId88" Type="http://schemas.openxmlformats.org/officeDocument/2006/relationships/slide" Target="slides/slide86.xml"/><Relationship Id="rId91" Type="http://schemas.openxmlformats.org/officeDocument/2006/relationships/slide" Target="slides/slide89.xml"/><Relationship Id="rId96" Type="http://schemas.openxmlformats.org/officeDocument/2006/relationships/slide" Target="slides/slide94.xml"/><Relationship Id="rId1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slide" Target="slides/slide55.xml"/><Relationship Id="rId106" Type="http://schemas.openxmlformats.org/officeDocument/2006/relationships/slide" Target="slides/slide104.xml"/><Relationship Id="rId10" Type="http://schemas.openxmlformats.org/officeDocument/2006/relationships/slide" Target="slides/slide8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Relationship Id="rId60" Type="http://schemas.openxmlformats.org/officeDocument/2006/relationships/slide" Target="slides/slide58.xml"/><Relationship Id="rId65" Type="http://schemas.openxmlformats.org/officeDocument/2006/relationships/slide" Target="slides/slide63.xml"/><Relationship Id="rId73" Type="http://schemas.openxmlformats.org/officeDocument/2006/relationships/slide" Target="slides/slide71.xml"/><Relationship Id="rId78" Type="http://schemas.openxmlformats.org/officeDocument/2006/relationships/slide" Target="slides/slide76.xml"/><Relationship Id="rId81" Type="http://schemas.openxmlformats.org/officeDocument/2006/relationships/slide" Target="slides/slide79.xml"/><Relationship Id="rId86" Type="http://schemas.openxmlformats.org/officeDocument/2006/relationships/slide" Target="slides/slide84.xml"/><Relationship Id="rId94" Type="http://schemas.openxmlformats.org/officeDocument/2006/relationships/slide" Target="slides/slide92.xml"/><Relationship Id="rId99" Type="http://schemas.openxmlformats.org/officeDocument/2006/relationships/slide" Target="slides/slide97.xml"/><Relationship Id="rId101" Type="http://schemas.openxmlformats.org/officeDocument/2006/relationships/slide" Target="slides/slide9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9" Type="http://schemas.openxmlformats.org/officeDocument/2006/relationships/slide" Target="slides/slide37.xml"/><Relationship Id="rId109" Type="http://schemas.openxmlformats.org/officeDocument/2006/relationships/viewProps" Target="viewProps.xml"/><Relationship Id="rId34" Type="http://schemas.openxmlformats.org/officeDocument/2006/relationships/slide" Target="slides/slide32.xml"/><Relationship Id="rId50" Type="http://schemas.openxmlformats.org/officeDocument/2006/relationships/slide" Target="slides/slide48.xml"/><Relationship Id="rId55" Type="http://schemas.openxmlformats.org/officeDocument/2006/relationships/slide" Target="slides/slide53.xml"/><Relationship Id="rId76" Type="http://schemas.openxmlformats.org/officeDocument/2006/relationships/slide" Target="slides/slide74.xml"/><Relationship Id="rId97" Type="http://schemas.openxmlformats.org/officeDocument/2006/relationships/slide" Target="slides/slide95.xml"/><Relationship Id="rId104" Type="http://schemas.openxmlformats.org/officeDocument/2006/relationships/slide" Target="slides/slide102.xml"/><Relationship Id="rId7" Type="http://schemas.openxmlformats.org/officeDocument/2006/relationships/slide" Target="slides/slide5.xml"/><Relationship Id="rId71" Type="http://schemas.openxmlformats.org/officeDocument/2006/relationships/slide" Target="slides/slide69.xml"/><Relationship Id="rId92" Type="http://schemas.openxmlformats.org/officeDocument/2006/relationships/slide" Target="slides/slide90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4D6A7F8-6544-4199-99F3-0DD7E947EADA}" type="datetimeFigureOut">
              <a:rPr lang="ru-RU" smtClean="0"/>
              <a:t>23.09.2016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8C83601-04AE-462F-AD15-24C4E1A4F98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56304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290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2291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fld id="{069FD6B7-843E-46C9-B60D-51C0A055CEEB}" type="slidenum">
              <a:rPr lang="en-US">
                <a:solidFill>
                  <a:prstClr val="black"/>
                </a:solidFill>
              </a:rPr>
              <a:pPr/>
              <a:t>1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1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42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61443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C2025863-3A1A-467D-B4F8-5C639587A065}" type="slidenum">
              <a:rPr lang="en-US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35</a:t>
            </a:fld>
            <a:endParaRPr lang="en-US">
              <a:cs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1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image2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image3.pn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image4.pn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" name="Rectangle 31"/>
          <p:cNvSpPr>
            <a:spLocks noGrp="1"/>
          </p:cNvSpPr>
          <p:nvPr>
            <p:ph type="subTitle" idx="1"/>
          </p:nvPr>
        </p:nvSpPr>
        <p:spPr>
          <a:xfrm>
            <a:off x="2492734" y="5094577"/>
            <a:ext cx="6194066" cy="925223"/>
          </a:xfrm>
        </p:spPr>
        <p:txBody>
          <a:bodyPr/>
          <a:lstStyle>
            <a:lvl1pPr marL="0" indent="0" algn="r">
              <a:buNone/>
              <a:defRPr sz="2800"/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ctrTitle"/>
          </p:nvPr>
        </p:nvSpPr>
        <p:spPr>
          <a:xfrm>
            <a:off x="1108986" y="3606800"/>
            <a:ext cx="7577814" cy="1470025"/>
          </a:xfrm>
        </p:spPr>
        <p:txBody>
          <a:bodyPr/>
          <a:lstStyle>
            <a:lvl1pPr algn="r"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D8B9FA-CB14-49D2-84CD-7860812D9A53}" type="datetimeFigureOut">
              <a:rPr lang="en-US">
                <a:solidFill>
                  <a:prstClr val="black"/>
                </a:solidFill>
              </a:rPr>
              <a:pPr>
                <a:defRPr/>
              </a:pPr>
              <a:t>9/23/2016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10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8A053C-1295-492A-B6FD-A91CA1E48C3D}" type="slidenum">
              <a:rPr 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11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93220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457200" y="359465"/>
            <a:ext cx="8229600" cy="1143000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Rectangl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4F1172-6C13-49C2-A806-7B408CFD107A}" type="datetimeFigureOut">
              <a:rPr lang="en-US">
                <a:solidFill>
                  <a:prstClr val="black"/>
                </a:solidFill>
              </a:rPr>
              <a:pPr>
                <a:defRPr/>
              </a:pPr>
              <a:t>9/23/2016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4" name="Rectangle 20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Rectangle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036F22-D917-4FF9-AAB7-C97E7D7FE5EC}" type="slidenum">
              <a:rPr 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60992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5EC77E-BCF3-4C1D-B7ED-FF4D92FE549C}" type="datetimeFigureOut">
              <a:rPr lang="en-US">
                <a:solidFill>
                  <a:prstClr val="black"/>
                </a:solidFill>
              </a:rPr>
              <a:pPr>
                <a:defRPr/>
              </a:pPr>
              <a:t>9/23/2016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3" name="Rectangle 20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4" name="Rectangle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87FE2E-1DB2-4348-A11C-4A79C8FBFC44}" type="slidenum">
              <a:rPr 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98616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текст в две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1" name="Rectangle 11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359465"/>
            <a:ext cx="8229600" cy="1143000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Rectangl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3B8410-7A6B-4878-8122-1CD823960390}" type="datetimeFigureOut">
              <a:rPr lang="en-US">
                <a:solidFill>
                  <a:prstClr val="black"/>
                </a:solidFill>
              </a:rPr>
              <a:pPr>
                <a:defRPr/>
              </a:pPr>
              <a:t>9/23/2016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Rectangle 20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Rectangle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EDF084-8B6A-4522-8DF0-A4CF0BDAE1DB}" type="slidenum">
              <a:rPr 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3882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57200" y="359465"/>
            <a:ext cx="8229600" cy="1143000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Rectangl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B1EAF4-E07D-4E1B-AF6D-D0808ADFD8BF}" type="datetimeFigureOut">
              <a:rPr lang="en-US">
                <a:solidFill>
                  <a:prstClr val="black"/>
                </a:solidFill>
              </a:rPr>
              <a:pPr>
                <a:defRPr/>
              </a:pPr>
              <a:t>9/23/2016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Rectangle 20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Rectangle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EB2773-DD95-447F-9588-373E8D12E05A}" type="slidenum">
              <a:rPr 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904583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ectangle 30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7" name="Rectangle 17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359465"/>
            <a:ext cx="8229600" cy="1143000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Rectangl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92C04A-B57C-48C5-9FE6-00B33F2989B4}" type="datetimeFigureOut">
              <a:rPr lang="en-US">
                <a:solidFill>
                  <a:prstClr val="black"/>
                </a:solidFill>
              </a:rPr>
              <a:pPr>
                <a:defRPr/>
              </a:pPr>
              <a:t>9/23/2016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Rectangle 20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Rectangle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D3AD30-9D2E-492B-87EF-7BDEFF84A109}" type="slidenum">
              <a:rPr 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64169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457200" y="359465"/>
            <a:ext cx="8229600" cy="1143000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Rectangl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4F08F7-4F34-4F2F-B3F0-D15FE17F8355}" type="datetimeFigureOut">
              <a:rPr lang="en-US">
                <a:solidFill>
                  <a:prstClr val="black"/>
                </a:solidFill>
              </a:rPr>
              <a:pPr>
                <a:defRPr/>
              </a:pPr>
              <a:t>9/23/2016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Rectangle 20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Rectangle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908CBB-5AF7-437B-AE98-6FC3366201DE}" type="slidenum">
              <a:rPr 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06334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457200" y="359465"/>
            <a:ext cx="8229600" cy="1143000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Rectangl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4F1172-6C13-49C2-A806-7B408CFD107A}" type="datetimeFigureOut">
              <a:rPr lang="en-US">
                <a:solidFill>
                  <a:prstClr val="black"/>
                </a:solidFill>
              </a:rPr>
              <a:pPr>
                <a:defRPr/>
              </a:pPr>
              <a:t>9/23/2016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4" name="Rectangle 20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Rectangle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036F22-D917-4FF9-AAB7-C97E7D7FE5EC}" type="slidenum">
              <a:rPr 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36903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5EC77E-BCF3-4C1D-B7ED-FF4D92FE549C}" type="datetimeFigureOut">
              <a:rPr lang="en-US">
                <a:solidFill>
                  <a:prstClr val="black"/>
                </a:solidFill>
              </a:rPr>
              <a:pPr>
                <a:defRPr/>
              </a:pPr>
              <a:t>9/23/2016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3" name="Rectangle 20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4" name="Rectangle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87FE2E-1DB2-4348-A11C-4A79C8FBFC44}" type="slidenum">
              <a:rPr 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04382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текст в две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1" name="Rectangle 11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359465"/>
            <a:ext cx="8229600" cy="1143000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Rectangl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3B8410-7A6B-4878-8122-1CD823960390}" type="datetimeFigureOut">
              <a:rPr lang="en-US">
                <a:solidFill>
                  <a:prstClr val="black"/>
                </a:solidFill>
              </a:rPr>
              <a:pPr>
                <a:defRPr/>
              </a:pPr>
              <a:t>9/23/2016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Rectangle 20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Rectangle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EDF084-8B6A-4522-8DF0-A4CF0BDAE1DB}" type="slidenum">
              <a:rPr 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23437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57200" y="359465"/>
            <a:ext cx="8229600" cy="1143000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Rectangl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B1EAF4-E07D-4E1B-AF6D-D0808ADFD8BF}" type="datetimeFigureOut">
              <a:rPr lang="en-US">
                <a:solidFill>
                  <a:prstClr val="black"/>
                </a:solidFill>
              </a:rPr>
              <a:pPr>
                <a:defRPr/>
              </a:pPr>
              <a:t>9/23/2016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Rectangle 20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Rectangle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EB2773-DD95-447F-9588-373E8D12E05A}" type="slidenum">
              <a:rPr 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0462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ectangle 30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7" name="Rectangle 17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359465"/>
            <a:ext cx="8229600" cy="1143000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Rectangl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92C04A-B57C-48C5-9FE6-00B33F2989B4}" type="datetimeFigureOut">
              <a:rPr lang="en-US">
                <a:solidFill>
                  <a:prstClr val="black"/>
                </a:solidFill>
              </a:rPr>
              <a:pPr>
                <a:defRPr/>
              </a:pPr>
              <a:t>9/23/2016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Rectangle 20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Rectangle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D3AD30-9D2E-492B-87EF-7BDEFF84A109}" type="slidenum">
              <a:rPr 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207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1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image2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image3.pn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image4.pn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" name="Rectangle 31"/>
          <p:cNvSpPr>
            <a:spLocks noGrp="1"/>
          </p:cNvSpPr>
          <p:nvPr>
            <p:ph type="subTitle" idx="1"/>
          </p:nvPr>
        </p:nvSpPr>
        <p:spPr>
          <a:xfrm>
            <a:off x="2492734" y="5094577"/>
            <a:ext cx="6194066" cy="925223"/>
          </a:xfrm>
        </p:spPr>
        <p:txBody>
          <a:bodyPr/>
          <a:lstStyle>
            <a:lvl1pPr marL="0" indent="0" algn="r">
              <a:buNone/>
              <a:defRPr sz="2800"/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ctrTitle"/>
          </p:nvPr>
        </p:nvSpPr>
        <p:spPr>
          <a:xfrm>
            <a:off x="1108986" y="3606800"/>
            <a:ext cx="7577814" cy="1470025"/>
          </a:xfrm>
        </p:spPr>
        <p:txBody>
          <a:bodyPr/>
          <a:lstStyle>
            <a:lvl1pPr algn="r"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D8B9FA-CB14-49D2-84CD-7860812D9A53}" type="datetimeFigureOut">
              <a:rPr lang="en-US">
                <a:solidFill>
                  <a:prstClr val="black"/>
                </a:solidFill>
              </a:rPr>
              <a:pPr>
                <a:defRPr/>
              </a:pPr>
              <a:t>9/23/2016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10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8A053C-1295-492A-B6FD-A91CA1E48C3D}" type="slidenum">
              <a:rPr 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11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92921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457200" y="359465"/>
            <a:ext cx="8229600" cy="1143000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Rectangl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4F08F7-4F34-4F2F-B3F0-D15FE17F8355}" type="datetimeFigureOut">
              <a:rPr lang="en-US">
                <a:solidFill>
                  <a:prstClr val="black"/>
                </a:solidFill>
              </a:rPr>
              <a:pPr>
                <a:defRPr/>
              </a:pPr>
              <a:t>9/23/2016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Rectangle 20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Rectangle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908CBB-5AF7-437B-AE98-6FC3366201DE}" type="slidenum">
              <a:rPr 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13074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10.xml"/><Relationship Id="rId7" Type="http://schemas.openxmlformats.org/officeDocument/2006/relationships/slideLayout" Target="../slideLayouts/slideLayout14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6" Type="http://schemas.openxmlformats.org/officeDocument/2006/relationships/slideLayout" Target="../slideLayouts/slideLayout13.xml"/><Relationship Id="rId5" Type="http://schemas.openxmlformats.org/officeDocument/2006/relationships/slideLayout" Target="../slideLayouts/slideLayout12.xml"/><Relationship Id="rId10" Type="http://schemas.openxmlformats.org/officeDocument/2006/relationships/image" Target="../media/image2.png"/><Relationship Id="rId4" Type="http://schemas.openxmlformats.org/officeDocument/2006/relationships/slideLayout" Target="../slideLayouts/slideLayout11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shade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image5.png"/>
          <p:cNvPicPr>
            <a:picLocks noChangeAspect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image6.png"/>
          <p:cNvPicPr>
            <a:picLocks noChangeAspect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8" name="Rectangle 30"/>
          <p:cNvSpPr>
            <a:spLocks noGrp="1"/>
          </p:cNvSpPr>
          <p:nvPr>
            <p:ph type="title"/>
          </p:nvPr>
        </p:nvSpPr>
        <p:spPr bwMode="auto">
          <a:xfrm>
            <a:off x="457200" y="358775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9" name="Rectangle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6" name="Rectangle 6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z="10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BC3EB0D9-EA8D-432A-A92D-92B4C6A631FA}" type="datetimeFigureOut">
              <a:rPr lang="en-US">
                <a:solidFill>
                  <a:prstClr val="black"/>
                </a:solidFill>
              </a:rPr>
              <a:pPr>
                <a:defRPr/>
              </a:pPr>
              <a:t>9/23/2016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20" name="Rectangle 20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000" smtClean="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21" name="Rectangle 21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/>
          <a:lstStyle>
            <a:lvl1pPr algn="r" fontAlgn="auto">
              <a:spcBef>
                <a:spcPts val="0"/>
              </a:spcBef>
              <a:spcAft>
                <a:spcPts val="0"/>
              </a:spcAft>
              <a:defRPr sz="10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FFA41DD0-FD72-4451-8898-F2312E9E671E}" type="slidenum">
              <a:rPr 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11754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</p:sldLayoutIdLst>
  <p:txStyles>
    <p:titleStyle>
      <a:defPPr>
        <a:defRPr sz="4400">
          <a:solidFill>
            <a:schemeClr val="tx1"/>
          </a:solidFill>
          <a:latin typeface="+mj-lt"/>
          <a:ea typeface="+mj-ea"/>
          <a:cs typeface="+mj-cs"/>
        </a:defRPr>
      </a:defPPr>
      <a:lvl1pPr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j-lt"/>
        </a:defRPr>
      </a:lvl1pPr>
      <a:lvl2pPr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orbel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orbel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orbel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orbel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orbel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orbel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orbel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orbel" pitchFamily="34" charset="0"/>
        </a:defRPr>
      </a:lvl9pPr>
    </p:titleStyle>
    <p:bodyStyle>
      <a:defPPr>
        <a:defRPr>
          <a:solidFill>
            <a:schemeClr val="tx1"/>
          </a:solidFill>
          <a:latin typeface="+mn-lt"/>
          <a:ea typeface="+mn-ea"/>
          <a:cs typeface="+mn-cs"/>
        </a:defRPr>
      </a:defPPr>
      <a:lvl1pPr marL="342900" indent="-342900" algn="l" rtl="0" fontAlgn="base">
        <a:spcBef>
          <a:spcPct val="20000"/>
        </a:spcBef>
        <a:spcAft>
          <a:spcPct val="0"/>
        </a:spcAft>
        <a:buChar char="•"/>
        <a:defRPr sz="2800">
          <a:solidFill>
            <a:schemeClr val="tx1"/>
          </a:solidFill>
          <a:latin typeface="+mn-lt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eaLnBrk="1" hangingPunct="1">
        <a:buChar char="•"/>
        <a:defRPr sz="2000"/>
      </a:lvl6pPr>
      <a:lvl7pPr marL="2971800" indent="-228600" eaLnBrk="1" hangingPunct="1">
        <a:buChar char="•"/>
        <a:defRPr sz="2000"/>
      </a:lvl7pPr>
      <a:lvl8pPr marL="3429000" indent="-228600" eaLnBrk="1" hangingPunct="1">
        <a:buChar char="•"/>
        <a:defRPr sz="2000"/>
      </a:lvl8pPr>
      <a:lvl9pPr marL="3886200" indent="-228600" eaLnBrk="1" hangingPunct="1">
        <a:buChar char="•"/>
        <a:defRPr sz="2000"/>
      </a:lvl9pPr>
    </p:bodyStyle>
    <p:otherStyle>
      <a:defPPr>
        <a:defRPr>
          <a:solidFill>
            <a:schemeClr val="tx1"/>
          </a:solidFill>
          <a:latin typeface="+mn-lt"/>
          <a:ea typeface="+mn-ea"/>
          <a:cs typeface="+mn-cs"/>
        </a:defRPr>
      </a:defPPr>
      <a:lvl1pPr marL="0" eaLnBrk="1" hangingPunct="1"/>
      <a:lvl2pPr marL="457200" eaLnBrk="1" hangingPunct="1"/>
      <a:lvl3pPr marL="914400" eaLnBrk="1" hangingPunct="1"/>
      <a:lvl4pPr marL="1371600" eaLnBrk="1" hangingPunct="1"/>
      <a:lvl5pPr marL="1828800" eaLnBrk="1" hangingPunct="1"/>
      <a:lvl6pPr marL="2286000" eaLnBrk="1" hangingPunct="1"/>
      <a:lvl7pPr marL="2743200" eaLnBrk="1" hangingPunct="1"/>
      <a:lvl8pPr marL="3200400" eaLnBrk="1" hangingPunct="1"/>
      <a:lvl9pPr marL="3657600" eaLnBrk="1" hangingPunct="1"/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shade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image5.png"/>
          <p:cNvPicPr>
            <a:picLocks noChangeAspect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image6.png"/>
          <p:cNvPicPr>
            <a:picLocks noChangeAspect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8" name="Rectangle 30"/>
          <p:cNvSpPr>
            <a:spLocks noGrp="1"/>
          </p:cNvSpPr>
          <p:nvPr>
            <p:ph type="title"/>
          </p:nvPr>
        </p:nvSpPr>
        <p:spPr bwMode="auto">
          <a:xfrm>
            <a:off x="457200" y="358775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9" name="Rectangle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6" name="Rectangle 6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z="10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BC3EB0D9-EA8D-432A-A92D-92B4C6A631FA}" type="datetimeFigureOut">
              <a:rPr lang="en-US">
                <a:solidFill>
                  <a:prstClr val="black"/>
                </a:solidFill>
              </a:rPr>
              <a:pPr>
                <a:defRPr/>
              </a:pPr>
              <a:t>9/23/2016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20" name="Rectangle 20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000" smtClean="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21" name="Rectangle 21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/>
          <a:lstStyle>
            <a:lvl1pPr algn="r" fontAlgn="auto">
              <a:spcBef>
                <a:spcPts val="0"/>
              </a:spcBef>
              <a:spcAft>
                <a:spcPts val="0"/>
              </a:spcAft>
              <a:defRPr sz="10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FFA41DD0-FD72-4451-8898-F2312E9E671E}" type="slidenum">
              <a:rPr 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22888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  <p:sldLayoutId id="2147483670" r:id="rId2"/>
    <p:sldLayoutId id="2147483671" r:id="rId3"/>
    <p:sldLayoutId id="2147483672" r:id="rId4"/>
    <p:sldLayoutId id="2147483673" r:id="rId5"/>
    <p:sldLayoutId id="2147483674" r:id="rId6"/>
    <p:sldLayoutId id="2147483675" r:id="rId7"/>
  </p:sldLayoutIdLst>
  <p:txStyles>
    <p:titleStyle>
      <a:defPPr>
        <a:defRPr sz="4400">
          <a:solidFill>
            <a:schemeClr val="tx1"/>
          </a:solidFill>
          <a:latin typeface="+mj-lt"/>
          <a:ea typeface="+mj-ea"/>
          <a:cs typeface="+mj-cs"/>
        </a:defRPr>
      </a:defPPr>
      <a:lvl1pPr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j-lt"/>
        </a:defRPr>
      </a:lvl1pPr>
      <a:lvl2pPr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orbel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orbel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orbel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orbel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orbel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orbel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orbel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orbel" pitchFamily="34" charset="0"/>
        </a:defRPr>
      </a:lvl9pPr>
    </p:titleStyle>
    <p:bodyStyle>
      <a:defPPr>
        <a:defRPr>
          <a:solidFill>
            <a:schemeClr val="tx1"/>
          </a:solidFill>
          <a:latin typeface="+mn-lt"/>
          <a:ea typeface="+mn-ea"/>
          <a:cs typeface="+mn-cs"/>
        </a:defRPr>
      </a:defPPr>
      <a:lvl1pPr marL="342900" indent="-342900" algn="l" rtl="0" fontAlgn="base">
        <a:spcBef>
          <a:spcPct val="20000"/>
        </a:spcBef>
        <a:spcAft>
          <a:spcPct val="0"/>
        </a:spcAft>
        <a:buChar char="•"/>
        <a:defRPr sz="2800">
          <a:solidFill>
            <a:schemeClr val="tx1"/>
          </a:solidFill>
          <a:latin typeface="+mn-lt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eaLnBrk="1" hangingPunct="1">
        <a:buChar char="•"/>
        <a:defRPr sz="2000"/>
      </a:lvl6pPr>
      <a:lvl7pPr marL="2971800" indent="-228600" eaLnBrk="1" hangingPunct="1">
        <a:buChar char="•"/>
        <a:defRPr sz="2000"/>
      </a:lvl7pPr>
      <a:lvl8pPr marL="3429000" indent="-228600" eaLnBrk="1" hangingPunct="1">
        <a:buChar char="•"/>
        <a:defRPr sz="2000"/>
      </a:lvl8pPr>
      <a:lvl9pPr marL="3886200" indent="-228600" eaLnBrk="1" hangingPunct="1">
        <a:buChar char="•"/>
        <a:defRPr sz="2000"/>
      </a:lvl9pPr>
    </p:bodyStyle>
    <p:otherStyle>
      <a:defPPr>
        <a:defRPr>
          <a:solidFill>
            <a:schemeClr val="tx1"/>
          </a:solidFill>
          <a:latin typeface="+mn-lt"/>
          <a:ea typeface="+mn-ea"/>
          <a:cs typeface="+mn-cs"/>
        </a:defRPr>
      </a:defPPr>
      <a:lvl1pPr marL="0" eaLnBrk="1" hangingPunct="1"/>
      <a:lvl2pPr marL="457200" eaLnBrk="1" hangingPunct="1"/>
      <a:lvl3pPr marL="914400" eaLnBrk="1" hangingPunct="1"/>
      <a:lvl4pPr marL="1371600" eaLnBrk="1" hangingPunct="1"/>
      <a:lvl5pPr marL="1828800" eaLnBrk="1" hangingPunct="1"/>
      <a:lvl6pPr marL="2286000" eaLnBrk="1" hangingPunct="1"/>
      <a:lvl7pPr marL="2743200" eaLnBrk="1" hangingPunct="1"/>
      <a:lvl8pPr marL="3200400" eaLnBrk="1" hangingPunct="1"/>
      <a:lvl9pPr marL="3657600" eaLnBrk="1" hangingPunct="1"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0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0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0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0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0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0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0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0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0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0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8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un.org/" TargetMode="External"/><Relationship Id="rId1" Type="http://schemas.openxmlformats.org/officeDocument/2006/relationships/slideLayout" Target="../slideLayouts/slideLayout11.xml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8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8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8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9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9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9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9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9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9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9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9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9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9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1109663" y="3606800"/>
            <a:ext cx="7577137" cy="2198688"/>
          </a:xfrm>
        </p:spPr>
        <p:txBody>
          <a:bodyPr>
            <a:normAutofit fontScale="90000"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9600" b="1" kern="1200" dirty="0">
                <a:solidFill>
                  <a:srgbClr val="FF0000"/>
                </a:solidFill>
                <a:latin typeface="Times New Roman"/>
                <a:ea typeface="+mn-ea"/>
                <a:cs typeface="+mn-cs"/>
              </a:rPr>
              <a:t>Библиотека </a:t>
            </a:r>
            <a:r>
              <a:rPr lang="ru-RU" sz="9600" b="1" kern="1200" dirty="0" smtClean="0">
                <a:solidFill>
                  <a:srgbClr val="FF0000"/>
                </a:solidFill>
                <a:latin typeface="Times New Roman"/>
                <a:ea typeface="+mn-ea"/>
                <a:cs typeface="+mn-cs"/>
              </a:rPr>
              <a:t/>
            </a:r>
            <a:br>
              <a:rPr lang="ru-RU" sz="9600" b="1" kern="1200" dirty="0" smtClean="0">
                <a:solidFill>
                  <a:srgbClr val="FF0000"/>
                </a:solidFill>
                <a:latin typeface="Times New Roman"/>
                <a:ea typeface="+mn-ea"/>
                <a:cs typeface="+mn-cs"/>
              </a:rPr>
            </a:br>
            <a:r>
              <a:rPr lang="ru-RU" sz="9600" b="1" kern="1200" dirty="0" smtClean="0">
                <a:solidFill>
                  <a:srgbClr val="FF0000"/>
                </a:solidFill>
                <a:latin typeface="Times New Roman"/>
                <a:ea typeface="+mn-ea"/>
                <a:cs typeface="+mn-cs"/>
              </a:rPr>
              <a:t>и </a:t>
            </a:r>
            <a:r>
              <a:rPr lang="ru-RU" sz="9600" b="1" kern="1200" dirty="0">
                <a:solidFill>
                  <a:srgbClr val="FF0000"/>
                </a:solidFill>
                <a:latin typeface="Times New Roman"/>
                <a:ea typeface="+mn-ea"/>
                <a:cs typeface="+mn-cs"/>
              </a:rPr>
              <a:t>ее справочный аппарат</a:t>
            </a:r>
            <a:endParaRPr lang="ru-RU" sz="9600" kern="1200" dirty="0">
              <a:solidFill>
                <a:srgbClr val="FF0000"/>
              </a:solidFill>
              <a:latin typeface="Times New Roman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70792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58775"/>
            <a:ext cx="8229600" cy="6165850"/>
          </a:xfrm>
        </p:spPr>
        <p:txBody>
          <a:bodyPr>
            <a:normAutofit fontScale="90000"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tx1">
                    <a:alpha val="100000"/>
                  </a:schemeClr>
                </a:solidFill>
              </a:rPr>
              <a:t>	По </a:t>
            </a:r>
            <a:r>
              <a:rPr lang="ru-RU" b="1" dirty="0">
                <a:solidFill>
                  <a:schemeClr val="tx1">
                    <a:alpha val="100000"/>
                  </a:schemeClr>
                </a:solidFill>
              </a:rPr>
              <a:t>времени отражения материала: </a:t>
            </a:r>
            <a:r>
              <a:rPr lang="ru-RU" b="1" dirty="0" smtClean="0">
                <a:solidFill>
                  <a:schemeClr val="tx1">
                    <a:alpha val="100000"/>
                  </a:schemeClr>
                </a:solidFill>
              </a:rPr>
              <a:t/>
            </a:r>
            <a:br>
              <a:rPr lang="ru-RU" b="1" dirty="0" smtClean="0">
                <a:solidFill>
                  <a:schemeClr val="tx1">
                    <a:alpha val="100000"/>
                  </a:schemeClr>
                </a:solidFill>
              </a:rPr>
            </a:br>
            <a:r>
              <a:rPr lang="ru-RU" dirty="0">
                <a:solidFill>
                  <a:schemeClr val="tx1">
                    <a:alpha val="100000"/>
                  </a:schemeClr>
                </a:solidFill>
              </a:rPr>
              <a:t/>
            </a:r>
            <a:br>
              <a:rPr lang="ru-RU" dirty="0">
                <a:solidFill>
                  <a:schemeClr val="tx1">
                    <a:alpha val="100000"/>
                  </a:schemeClr>
                </a:solidFill>
              </a:rPr>
            </a:br>
            <a:r>
              <a:rPr lang="ru-RU" dirty="0" smtClean="0">
                <a:solidFill>
                  <a:schemeClr val="tx1">
                    <a:alpha val="100000"/>
                  </a:schemeClr>
                </a:solidFill>
              </a:rPr>
              <a:t>	а</a:t>
            </a:r>
            <a:r>
              <a:rPr lang="ru-RU" dirty="0">
                <a:solidFill>
                  <a:schemeClr val="tx1">
                    <a:alpha val="100000"/>
                  </a:schemeClr>
                </a:solidFill>
              </a:rPr>
              <a:t>) </a:t>
            </a:r>
            <a:r>
              <a:rPr lang="ru-RU" u="sng" dirty="0">
                <a:solidFill>
                  <a:schemeClr val="tx1">
                    <a:alpha val="100000"/>
                  </a:schemeClr>
                </a:solidFill>
              </a:rPr>
              <a:t>текущие</a:t>
            </a:r>
            <a:r>
              <a:rPr lang="ru-RU" dirty="0">
                <a:solidFill>
                  <a:schemeClr val="tx1">
                    <a:alpha val="100000"/>
                  </a:schemeClr>
                </a:solidFill>
              </a:rPr>
              <a:t> – выходящие систематически и отражающие новую литературу; </a:t>
            </a:r>
            <a:br>
              <a:rPr lang="ru-RU" dirty="0">
                <a:solidFill>
                  <a:schemeClr val="tx1">
                    <a:alpha val="100000"/>
                  </a:schemeClr>
                </a:solidFill>
              </a:rPr>
            </a:br>
            <a:r>
              <a:rPr lang="ru-RU" dirty="0" smtClean="0">
                <a:solidFill>
                  <a:schemeClr val="tx1">
                    <a:alpha val="100000"/>
                  </a:schemeClr>
                </a:solidFill>
              </a:rPr>
              <a:t>	б</a:t>
            </a:r>
            <a:r>
              <a:rPr lang="ru-RU" dirty="0">
                <a:solidFill>
                  <a:schemeClr val="tx1">
                    <a:alpha val="100000"/>
                  </a:schemeClr>
                </a:solidFill>
              </a:rPr>
              <a:t>) </a:t>
            </a:r>
            <a:r>
              <a:rPr lang="ru-RU" u="sng" dirty="0">
                <a:solidFill>
                  <a:schemeClr val="tx1">
                    <a:alpha val="100000"/>
                  </a:schemeClr>
                </a:solidFill>
              </a:rPr>
              <a:t>ретроспективные</a:t>
            </a:r>
            <a:r>
              <a:rPr lang="ru-RU" dirty="0">
                <a:solidFill>
                  <a:schemeClr val="tx1">
                    <a:alpha val="100000"/>
                  </a:schemeClr>
                </a:solidFill>
              </a:rPr>
              <a:t> – отражающие литературу за определенный прошедший период; </a:t>
            </a:r>
            <a:br>
              <a:rPr lang="ru-RU" dirty="0">
                <a:solidFill>
                  <a:schemeClr val="tx1">
                    <a:alpha val="100000"/>
                  </a:schemeClr>
                </a:solidFill>
              </a:rPr>
            </a:br>
            <a:r>
              <a:rPr lang="ru-RU" dirty="0" smtClean="0">
                <a:solidFill>
                  <a:schemeClr val="tx1">
                    <a:alpha val="100000"/>
                  </a:schemeClr>
                </a:solidFill>
              </a:rPr>
              <a:t>	в</a:t>
            </a:r>
            <a:r>
              <a:rPr lang="ru-RU" dirty="0">
                <a:solidFill>
                  <a:schemeClr val="tx1">
                    <a:alpha val="100000"/>
                  </a:schemeClr>
                </a:solidFill>
              </a:rPr>
              <a:t>) </a:t>
            </a:r>
            <a:r>
              <a:rPr lang="ru-RU" u="sng" dirty="0">
                <a:solidFill>
                  <a:schemeClr val="tx1">
                    <a:alpha val="100000"/>
                  </a:schemeClr>
                </a:solidFill>
              </a:rPr>
              <a:t>перспективные</a:t>
            </a:r>
            <a:r>
              <a:rPr lang="ru-RU" dirty="0">
                <a:solidFill>
                  <a:schemeClr val="tx1">
                    <a:alpha val="100000"/>
                  </a:schemeClr>
                </a:solidFill>
              </a:rPr>
              <a:t> – отражающие литературу</a:t>
            </a:r>
            <a:r>
              <a:rPr lang="uk-UA" dirty="0">
                <a:solidFill>
                  <a:schemeClr val="tx1">
                    <a:alpha val="100000"/>
                  </a:schemeClr>
                </a:solidFill>
              </a:rPr>
              <a:t>,</a:t>
            </a:r>
            <a:r>
              <a:rPr lang="ru-RU" dirty="0">
                <a:solidFill>
                  <a:schemeClr val="tx1">
                    <a:alpha val="100000"/>
                  </a:schemeClr>
                </a:solidFill>
              </a:rPr>
              <a:t> намеченную к изданию</a:t>
            </a:r>
            <a:r>
              <a:rPr lang="ru-RU" dirty="0" smtClean="0">
                <a:solidFill>
                  <a:schemeClr val="tx1">
                    <a:alpha val="100000"/>
                  </a:schemeClr>
                </a:solidFill>
              </a:rPr>
              <a:t>.</a:t>
            </a:r>
            <a:br>
              <a:rPr lang="ru-RU" dirty="0" smtClean="0">
                <a:solidFill>
                  <a:schemeClr val="tx1">
                    <a:alpha val="100000"/>
                  </a:schemeClr>
                </a:solidFill>
              </a:rPr>
            </a:br>
            <a:endParaRPr lang="ru-RU" dirty="0">
              <a:solidFill>
                <a:schemeClr val="tx1">
                  <a:alpha val="10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4904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419100" y="419373"/>
            <a:ext cx="8401050" cy="6249987"/>
          </a:xfrm>
          <a:prstGeom prst="rect">
            <a:avLst/>
          </a:prstGeom>
        </p:spPr>
        <p:txBody>
          <a:bodyPr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342900" indent="-342900" algn="l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uk-UA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Олійник І. С. Російсько-український словник /     І. С. Олійник, Д. І. Ганич. – 5-те вид., </a:t>
            </a:r>
            <a:r>
              <a:rPr lang="uk-UA" sz="2800" b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доп</a:t>
            </a:r>
            <a:r>
              <a:rPr lang="uk-UA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. і перероб. – К. : А.С.К., 1997. – 760 с.</a:t>
            </a:r>
          </a:p>
          <a:p>
            <a:pPr algn="l" fontAlgn="auto">
              <a:spcAft>
                <a:spcPts val="0"/>
              </a:spcAft>
              <a:defRPr/>
            </a:pPr>
            <a:endParaRPr lang="uk-UA" sz="2800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 algn="l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uk-UA" sz="2600" b="1" dirty="0">
                <a:solidFill>
                  <a:srgbClr val="FF0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Галагузова Ю. Н. </a:t>
            </a:r>
            <a:r>
              <a:rPr lang="uk-UA" sz="2600" b="1" dirty="0" err="1">
                <a:solidFill>
                  <a:srgbClr val="FF0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Социальная</a:t>
            </a:r>
            <a:r>
              <a:rPr lang="uk-UA" sz="2600" b="1" dirty="0">
                <a:solidFill>
                  <a:srgbClr val="FF0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r>
              <a:rPr lang="uk-UA" sz="2600" b="1" dirty="0" err="1">
                <a:solidFill>
                  <a:srgbClr val="FF0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педагогика</a:t>
            </a:r>
            <a:r>
              <a:rPr lang="uk-UA" sz="2600" b="1" dirty="0">
                <a:solidFill>
                  <a:srgbClr val="FF0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 : практика </a:t>
            </a:r>
            <a:r>
              <a:rPr lang="uk-UA" sz="2600" b="1" dirty="0" err="1">
                <a:solidFill>
                  <a:srgbClr val="FF0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глазами</a:t>
            </a:r>
            <a:r>
              <a:rPr lang="uk-UA" sz="2600" b="1" dirty="0">
                <a:solidFill>
                  <a:srgbClr val="FF0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r>
              <a:rPr lang="uk-UA" sz="2600" b="1" dirty="0" err="1">
                <a:solidFill>
                  <a:srgbClr val="FF0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преподавателей</a:t>
            </a:r>
            <a:r>
              <a:rPr lang="uk-UA" sz="2600" b="1" dirty="0">
                <a:solidFill>
                  <a:srgbClr val="FF0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 и </a:t>
            </a:r>
            <a:r>
              <a:rPr lang="uk-UA" sz="2600" b="1" dirty="0" err="1">
                <a:solidFill>
                  <a:srgbClr val="FF0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студентов</a:t>
            </a:r>
            <a:r>
              <a:rPr lang="uk-UA" sz="2600" b="1" dirty="0">
                <a:solidFill>
                  <a:srgbClr val="FF0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 : </a:t>
            </a:r>
            <a:r>
              <a:rPr lang="uk-UA" sz="2600" b="1" dirty="0" err="1">
                <a:solidFill>
                  <a:srgbClr val="FF0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пособие</a:t>
            </a:r>
            <a:r>
              <a:rPr lang="uk-UA" sz="2600" b="1" dirty="0">
                <a:solidFill>
                  <a:srgbClr val="FF0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 для </a:t>
            </a:r>
            <a:r>
              <a:rPr lang="uk-UA" sz="2600" b="1" dirty="0" err="1">
                <a:solidFill>
                  <a:srgbClr val="FF0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студентов</a:t>
            </a:r>
            <a:r>
              <a:rPr lang="uk-UA" sz="2600" b="1" dirty="0">
                <a:solidFill>
                  <a:srgbClr val="FF0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 / Ю. Н. </a:t>
            </a:r>
            <a:r>
              <a:rPr lang="uk-UA" sz="2600" b="1" dirty="0" err="1">
                <a:solidFill>
                  <a:srgbClr val="FF0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Галагузова</a:t>
            </a:r>
            <a:r>
              <a:rPr lang="uk-UA" sz="2600" b="1" dirty="0">
                <a:solidFill>
                  <a:srgbClr val="FF0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,            Г. В. </a:t>
            </a:r>
            <a:r>
              <a:rPr lang="uk-UA" sz="2600" b="1" dirty="0" err="1">
                <a:solidFill>
                  <a:srgbClr val="FF0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Сорвачева</a:t>
            </a:r>
            <a:r>
              <a:rPr lang="uk-UA" sz="2600" b="1" dirty="0" smtClean="0">
                <a:solidFill>
                  <a:srgbClr val="FF0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,  </a:t>
            </a:r>
            <a:r>
              <a:rPr lang="uk-UA" sz="2600" b="1" dirty="0">
                <a:solidFill>
                  <a:srgbClr val="FF0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Г. Н. </a:t>
            </a:r>
            <a:r>
              <a:rPr lang="uk-UA" sz="2600" b="1" dirty="0" err="1">
                <a:solidFill>
                  <a:srgbClr val="FF0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Штинова</a:t>
            </a:r>
            <a:r>
              <a:rPr lang="uk-UA" sz="2600" b="1" dirty="0">
                <a:solidFill>
                  <a:srgbClr val="FF0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. – М. : ВЛАДОС, 2001. – 220 с. – (</a:t>
            </a:r>
            <a:r>
              <a:rPr lang="uk-UA" sz="2600" b="1" dirty="0" err="1">
                <a:solidFill>
                  <a:srgbClr val="FF0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Учеб</a:t>
            </a:r>
            <a:r>
              <a:rPr lang="uk-UA" sz="2600" b="1" dirty="0">
                <a:solidFill>
                  <a:srgbClr val="FF0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. </a:t>
            </a:r>
            <a:r>
              <a:rPr lang="uk-UA" sz="2600" b="1" dirty="0" err="1">
                <a:solidFill>
                  <a:srgbClr val="FF0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пособие</a:t>
            </a:r>
            <a:r>
              <a:rPr lang="uk-UA" sz="2600" b="1" dirty="0">
                <a:solidFill>
                  <a:srgbClr val="FF0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 для </a:t>
            </a:r>
            <a:r>
              <a:rPr lang="uk-UA" sz="2600" b="1" dirty="0" err="1">
                <a:solidFill>
                  <a:srgbClr val="FF0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вузов</a:t>
            </a:r>
            <a:r>
              <a:rPr lang="uk-UA" sz="2600" b="1" dirty="0">
                <a:solidFill>
                  <a:srgbClr val="FF0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).</a:t>
            </a:r>
          </a:p>
          <a:p>
            <a:pPr marL="342900" indent="-342900" algn="l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sz="2600" b="1" dirty="0">
              <a:solidFill>
                <a:prstClr val="black"/>
              </a:solidFill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342900" indent="-342900" algn="l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uk-UA" sz="2600" b="1" dirty="0" err="1">
                <a:solidFill>
                  <a:srgbClr val="00B05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Голубинцев</a:t>
            </a:r>
            <a:r>
              <a:rPr lang="uk-UA" sz="2600" b="1" dirty="0">
                <a:solidFill>
                  <a:srgbClr val="00B05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 В. О. </a:t>
            </a:r>
            <a:r>
              <a:rPr lang="uk-UA" sz="2600" b="1" dirty="0" err="1">
                <a:solidFill>
                  <a:srgbClr val="00B05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Философия</a:t>
            </a:r>
            <a:r>
              <a:rPr lang="uk-UA" sz="2600" b="1" dirty="0">
                <a:solidFill>
                  <a:srgbClr val="00B05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 науки : </a:t>
            </a:r>
            <a:r>
              <a:rPr lang="uk-UA" sz="2600" b="1" dirty="0" err="1">
                <a:solidFill>
                  <a:srgbClr val="00B05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учеб</a:t>
            </a:r>
            <a:r>
              <a:rPr lang="uk-UA" sz="2600" b="1" dirty="0">
                <a:solidFill>
                  <a:srgbClr val="00B05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. для </a:t>
            </a:r>
            <a:r>
              <a:rPr lang="uk-UA" sz="2600" b="1" dirty="0" err="1">
                <a:solidFill>
                  <a:srgbClr val="00B05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студентов</a:t>
            </a:r>
            <a:r>
              <a:rPr lang="uk-UA" sz="2600" b="1" dirty="0">
                <a:solidFill>
                  <a:srgbClr val="00B05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r>
              <a:rPr lang="uk-UA" sz="2600" b="1" dirty="0" err="1">
                <a:solidFill>
                  <a:srgbClr val="00B05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высш</a:t>
            </a:r>
            <a:r>
              <a:rPr lang="uk-UA" sz="2600" b="1" dirty="0">
                <a:solidFill>
                  <a:srgbClr val="00B05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. </a:t>
            </a:r>
            <a:r>
              <a:rPr lang="uk-UA" sz="2600" b="1" dirty="0" err="1">
                <a:solidFill>
                  <a:srgbClr val="00B05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учеб</a:t>
            </a:r>
            <a:r>
              <a:rPr lang="uk-UA" sz="2600" b="1" dirty="0">
                <a:solidFill>
                  <a:srgbClr val="00B05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. заведений / В. О. </a:t>
            </a:r>
            <a:r>
              <a:rPr lang="uk-UA" sz="2600" b="1" dirty="0" err="1">
                <a:solidFill>
                  <a:srgbClr val="00B05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Голубинцев</a:t>
            </a:r>
            <a:r>
              <a:rPr lang="uk-UA" sz="2600" b="1" dirty="0">
                <a:solidFill>
                  <a:srgbClr val="00B05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, </a:t>
            </a:r>
            <a:r>
              <a:rPr lang="uk-UA" sz="2600" b="1" dirty="0" smtClean="0">
                <a:solidFill>
                  <a:srgbClr val="00B05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 А</a:t>
            </a:r>
            <a:r>
              <a:rPr lang="uk-UA" sz="2600" b="1" dirty="0">
                <a:solidFill>
                  <a:srgbClr val="00B05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. А. </a:t>
            </a:r>
            <a:r>
              <a:rPr lang="uk-UA" sz="2600" b="1" dirty="0" err="1">
                <a:solidFill>
                  <a:srgbClr val="00B05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Данцев</a:t>
            </a:r>
            <a:r>
              <a:rPr lang="uk-UA" sz="2600" b="1" dirty="0">
                <a:solidFill>
                  <a:srgbClr val="00B05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, В. С. Любченко. – </a:t>
            </a:r>
            <a:r>
              <a:rPr lang="uk-UA" sz="2600" b="1" dirty="0" err="1">
                <a:solidFill>
                  <a:srgbClr val="00B05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Изд</a:t>
            </a:r>
            <a:r>
              <a:rPr lang="uk-UA" sz="2600" b="1" dirty="0">
                <a:solidFill>
                  <a:srgbClr val="00B05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. 2-е. – Ростов</a:t>
            </a:r>
            <a:r>
              <a:rPr lang="en-US" sz="2600" b="1" dirty="0">
                <a:solidFill>
                  <a:srgbClr val="00B05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 </a:t>
            </a:r>
            <a:r>
              <a:rPr lang="uk-UA" sz="2600" b="1" dirty="0">
                <a:solidFill>
                  <a:srgbClr val="00B05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н/Д : </a:t>
            </a:r>
            <a:r>
              <a:rPr lang="ru-RU" sz="2600" b="1" dirty="0">
                <a:solidFill>
                  <a:srgbClr val="00B05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Феникс, 2008. – 541</a:t>
            </a:r>
            <a:r>
              <a:rPr lang="uk-UA" sz="2600" b="1" dirty="0">
                <a:solidFill>
                  <a:srgbClr val="00B05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, </a:t>
            </a:r>
            <a:r>
              <a:rPr lang="ru-RU" sz="2600" b="1" dirty="0">
                <a:solidFill>
                  <a:srgbClr val="00B05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[1] с. – (</a:t>
            </a:r>
            <a:r>
              <a:rPr lang="ru-RU" sz="2600" b="1" dirty="0" err="1">
                <a:solidFill>
                  <a:srgbClr val="00B05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Высш</a:t>
            </a:r>
            <a:r>
              <a:rPr lang="ru-RU" sz="2600" b="1" dirty="0">
                <a:solidFill>
                  <a:srgbClr val="00B05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. образование). </a:t>
            </a:r>
          </a:p>
          <a:p>
            <a:pPr algn="l" fontAlgn="auto">
              <a:spcAft>
                <a:spcPts val="0"/>
              </a:spcAft>
              <a:defRPr/>
            </a:pPr>
            <a:endParaRPr lang="ru-RU" sz="25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22022180"/>
      </p:ext>
    </p:extLst>
  </p:cSld>
  <p:clrMapOvr>
    <a:masterClrMapping/>
  </p:clrMapOvr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7" name="Прямоугольник 2"/>
          <p:cNvSpPr>
            <a:spLocks noChangeArrowheads="1"/>
          </p:cNvSpPr>
          <p:nvPr/>
        </p:nvSpPr>
        <p:spPr bwMode="auto">
          <a:xfrm>
            <a:off x="611188" y="765175"/>
            <a:ext cx="8064500" cy="4779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20000"/>
              </a:spcBef>
            </a:pPr>
            <a:r>
              <a:rPr lang="uk-UA" sz="2700" b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под заглавием:</a:t>
            </a:r>
            <a:endParaRPr lang="ru-RU" sz="2700" b="1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ct val="20000"/>
              </a:spcBef>
              <a:buFont typeface="Arial" charset="0"/>
              <a:buChar char="•"/>
            </a:pPr>
            <a:r>
              <a:rPr lang="uk-UA" sz="27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Социология : учеб. для вузов / под ред. В. Лавриненко. – 2-е изд., перераб. и доп. – М. : ЮНИТИ-ДАНА, 2002. – 407 с.</a:t>
            </a:r>
          </a:p>
          <a:p>
            <a:pPr>
              <a:spcBef>
                <a:spcPct val="20000"/>
              </a:spcBef>
            </a:pPr>
            <a:r>
              <a:rPr lang="uk-UA" sz="2700" b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Удаленный  э</a:t>
            </a:r>
            <a:r>
              <a:rPr lang="ru-RU" sz="2700" b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лектронн</a:t>
            </a:r>
            <a:r>
              <a:rPr lang="uk-UA" sz="2700" b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ы</a:t>
            </a:r>
            <a:r>
              <a:rPr lang="ru-RU" sz="2700" b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й ресурс (</a:t>
            </a:r>
            <a:r>
              <a:rPr lang="uk-UA" sz="2700" b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2700" b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з </a:t>
            </a:r>
            <a:r>
              <a:rPr lang="uk-UA" sz="2700" b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2700" b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нтернет</a:t>
            </a:r>
            <a:r>
              <a:rPr lang="uk-UA" sz="2700" b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2700" b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):</a:t>
            </a:r>
            <a:br>
              <a:rPr lang="ru-RU" sz="2700" b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b="1">
                <a:solidFill>
                  <a:srgbClr val="000000"/>
                </a:solidFill>
                <a:latin typeface="Calibri" pitchFamily="34" charset="0"/>
              </a:rPr>
              <a:t>	</a:t>
            </a:r>
            <a:r>
              <a:rPr lang="ru-RU" sz="27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Российская государственная библиотека [Электронный ресурс] </a:t>
            </a:r>
            <a:r>
              <a:rPr lang="uk-UA" sz="27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             </a:t>
            </a:r>
            <a:r>
              <a:rPr lang="ru-RU" sz="27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/ ред. Власенко Т. В. ; </a:t>
            </a:r>
            <a:r>
              <a:rPr lang="en-US" sz="27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Web</a:t>
            </a:r>
            <a:r>
              <a:rPr lang="ru-RU" sz="27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-мастер Козлова Н. В.  ; Центр информ. технологий РГБ</a:t>
            </a:r>
            <a:r>
              <a:rPr lang="uk-UA" sz="27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7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– Электрон</a:t>
            </a:r>
            <a:r>
              <a:rPr lang="uk-UA" sz="27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27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дан. – М. : Рос. гос. б-ка, 1997. – Режим доступа: </a:t>
            </a:r>
            <a:r>
              <a:rPr lang="en-US" sz="27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http</a:t>
            </a:r>
            <a:r>
              <a:rPr lang="uk-UA" sz="27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//</a:t>
            </a:r>
            <a:r>
              <a:rPr lang="en-US" sz="27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www</a:t>
            </a:r>
            <a:r>
              <a:rPr lang="ru-RU" sz="27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sz="27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rsl</a:t>
            </a:r>
            <a:r>
              <a:rPr lang="ru-RU" sz="27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sz="27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ru</a:t>
            </a:r>
            <a:r>
              <a:rPr lang="ru-RU" sz="27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, свободный. – Загл. с экрана. – Яз. рус., англ. </a:t>
            </a:r>
            <a:endParaRPr lang="ru-RU" sz="2700" b="1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12246726"/>
      </p:ext>
    </p:extLst>
  </p:cSld>
  <p:clrMapOvr>
    <a:masterClrMapping/>
  </p:clrMapOvr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1" name="Объект 2"/>
          <p:cNvSpPr txBox="1">
            <a:spLocks/>
          </p:cNvSpPr>
          <p:nvPr/>
        </p:nvSpPr>
        <p:spPr bwMode="auto">
          <a:xfrm>
            <a:off x="465138" y="369019"/>
            <a:ext cx="8220075" cy="6156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spcBef>
                <a:spcPct val="20000"/>
              </a:spcBef>
              <a:buFont typeface="Arial" charset="0"/>
              <a:buNone/>
            </a:pPr>
            <a:r>
              <a:rPr lang="uk-UA" sz="2700" b="1" dirty="0" err="1">
                <a:solidFill>
                  <a:srgbClr val="558ED5"/>
                </a:solidFill>
                <a:latin typeface="Times New Roman" pitchFamily="18" charset="0"/>
                <a:cs typeface="Times New Roman" pitchFamily="18" charset="0"/>
              </a:rPr>
              <a:t>Аналитическое</a:t>
            </a:r>
            <a:r>
              <a:rPr lang="uk-UA" sz="2700" b="1" dirty="0">
                <a:solidFill>
                  <a:srgbClr val="558ED5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700" b="1" dirty="0" err="1">
                <a:solidFill>
                  <a:srgbClr val="558ED5"/>
                </a:solidFill>
                <a:latin typeface="Times New Roman" pitchFamily="18" charset="0"/>
                <a:cs typeface="Times New Roman" pitchFamily="18" charset="0"/>
              </a:rPr>
              <a:t>описание</a:t>
            </a:r>
            <a:r>
              <a:rPr lang="uk-UA" sz="2700" b="1" dirty="0">
                <a:solidFill>
                  <a:srgbClr val="558ED5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spcBef>
                <a:spcPct val="20000"/>
              </a:spcBef>
              <a:buFont typeface="Arial" charset="0"/>
              <a:buNone/>
            </a:pPr>
            <a:r>
              <a:rPr lang="uk-UA" sz="2700" b="1" dirty="0" err="1">
                <a:solidFill>
                  <a:srgbClr val="558ED5"/>
                </a:solidFill>
                <a:latin typeface="Times New Roman" pitchFamily="18" charset="0"/>
                <a:cs typeface="Times New Roman" pitchFamily="18" charset="0"/>
              </a:rPr>
              <a:t>отдельное</a:t>
            </a:r>
            <a:r>
              <a:rPr lang="uk-UA" sz="2700" b="1" dirty="0">
                <a:solidFill>
                  <a:srgbClr val="558ED5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700" b="1" dirty="0" err="1">
                <a:solidFill>
                  <a:srgbClr val="558ED5"/>
                </a:solidFill>
                <a:latin typeface="Times New Roman" pitchFamily="18" charset="0"/>
                <a:cs typeface="Times New Roman" pitchFamily="18" charset="0"/>
              </a:rPr>
              <a:t>произведение</a:t>
            </a:r>
            <a:r>
              <a:rPr lang="uk-UA" sz="2700" b="1" dirty="0">
                <a:solidFill>
                  <a:srgbClr val="558ED5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700" b="1" dirty="0" err="1">
                <a:solidFill>
                  <a:srgbClr val="558ED5"/>
                </a:solidFill>
                <a:latin typeface="Times New Roman" pitchFamily="18" charset="0"/>
                <a:cs typeface="Times New Roman" pitchFamily="18" charset="0"/>
              </a:rPr>
              <a:t>из</a:t>
            </a:r>
            <a:r>
              <a:rPr lang="uk-UA" sz="2700" b="1" dirty="0">
                <a:solidFill>
                  <a:srgbClr val="558ED5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700" b="1" dirty="0" err="1">
                <a:solidFill>
                  <a:srgbClr val="558ED5"/>
                </a:solidFill>
                <a:latin typeface="Times New Roman" pitchFamily="18" charset="0"/>
                <a:cs typeface="Times New Roman" pitchFamily="18" charset="0"/>
              </a:rPr>
              <a:t>многотомного</a:t>
            </a:r>
            <a:r>
              <a:rPr lang="uk-UA" sz="2700" b="1" dirty="0">
                <a:solidFill>
                  <a:srgbClr val="558ED5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700" b="1" dirty="0" err="1">
                <a:solidFill>
                  <a:srgbClr val="558ED5"/>
                </a:solidFill>
                <a:latin typeface="Times New Roman" pitchFamily="18" charset="0"/>
                <a:cs typeface="Times New Roman" pitchFamily="18" charset="0"/>
              </a:rPr>
              <a:t>издания</a:t>
            </a:r>
            <a:r>
              <a:rPr lang="uk-UA" sz="2700" b="1" dirty="0">
                <a:solidFill>
                  <a:srgbClr val="558ED5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endParaRPr lang="ru-RU" sz="2700" dirty="0">
              <a:solidFill>
                <a:srgbClr val="558ED5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ct val="20000"/>
              </a:spcBef>
              <a:buFont typeface="Arial" charset="0"/>
              <a:buChar char="•"/>
            </a:pPr>
            <a:r>
              <a:rPr lang="uk-UA" sz="27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Франко І. Притча про любов / І. Франко // </a:t>
            </a:r>
            <a:r>
              <a:rPr lang="uk-UA" sz="2700" b="1" dirty="0" err="1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Зібр</a:t>
            </a:r>
            <a:r>
              <a:rPr lang="uk-UA" sz="27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. творів : у 50 т. – К., 1976. – Т. 2. – С. 211.</a:t>
            </a:r>
            <a:endParaRPr lang="ru-RU" sz="2700" b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ct val="20000"/>
              </a:spcBef>
              <a:buFont typeface="Arial" charset="0"/>
              <a:buChar char="•"/>
            </a:pPr>
            <a:r>
              <a:rPr lang="uk-UA" sz="27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Сухомлинський В. О. Радість і доброта, сила і совість у дитячому колективі / В. О. Сухомлинський // </a:t>
            </a:r>
            <a:r>
              <a:rPr lang="uk-UA" sz="2700" b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Вибр</a:t>
            </a:r>
            <a:r>
              <a:rPr lang="uk-UA" sz="27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 твори : у 5 т. – К., 1976. – Т. 1. – С. 521–539.</a:t>
            </a:r>
            <a:endParaRPr lang="ru-RU" sz="27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ct val="20000"/>
              </a:spcBef>
              <a:buFont typeface="Arial" charset="0"/>
              <a:buNone/>
            </a:pPr>
            <a:r>
              <a:rPr lang="uk-UA" sz="2700" b="1" dirty="0" err="1">
                <a:solidFill>
                  <a:srgbClr val="558ED5"/>
                </a:solidFill>
                <a:latin typeface="Times New Roman" pitchFamily="18" charset="0"/>
                <a:cs typeface="Times New Roman" pitchFamily="18" charset="0"/>
              </a:rPr>
              <a:t>из</a:t>
            </a:r>
            <a:r>
              <a:rPr lang="uk-UA" sz="2700" b="1" dirty="0">
                <a:solidFill>
                  <a:srgbClr val="558ED5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700" b="1" dirty="0" err="1">
                <a:solidFill>
                  <a:srgbClr val="558ED5"/>
                </a:solidFill>
                <a:latin typeface="Times New Roman" pitchFamily="18" charset="0"/>
                <a:cs typeface="Times New Roman" pitchFamily="18" charset="0"/>
              </a:rPr>
              <a:t>сборника</a:t>
            </a:r>
            <a:r>
              <a:rPr lang="uk-UA" sz="2700" b="1" dirty="0">
                <a:solidFill>
                  <a:srgbClr val="558ED5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endParaRPr lang="ru-RU" sz="2700" b="1" dirty="0">
              <a:solidFill>
                <a:srgbClr val="558ED5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ct val="20000"/>
              </a:spcBef>
              <a:buFont typeface="Arial" charset="0"/>
              <a:buChar char="•"/>
            </a:pPr>
            <a:r>
              <a:rPr lang="uk-UA" sz="27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Сухомлинський В. О. Радість і доброта, сила і совість у дитячому колективі / В. О. Сухомлинський // Сухомлинський В. О. Методика виховання колективу. – К., 1971. – С. 108–124.</a:t>
            </a:r>
            <a:endParaRPr lang="ru-RU" sz="2700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04134112"/>
      </p:ext>
    </p:extLst>
  </p:cSld>
  <p:clrMapOvr>
    <a:masterClrMapping/>
  </p:clrMapOvr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5" name="Заголовок 1"/>
          <p:cNvSpPr txBox="1">
            <a:spLocks/>
          </p:cNvSpPr>
          <p:nvPr/>
        </p:nvSpPr>
        <p:spPr bwMode="auto">
          <a:xfrm>
            <a:off x="468313" y="333375"/>
            <a:ext cx="8229600" cy="6264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lnSpc>
                <a:spcPct val="80000"/>
              </a:lnSpc>
            </a:pPr>
            <a:r>
              <a:rPr lang="uk-UA" sz="2200" b="1" dirty="0">
                <a:solidFill>
                  <a:srgbClr val="000000"/>
                </a:solidFill>
                <a:latin typeface="Calibri" pitchFamily="34" charset="0"/>
              </a:rPr>
              <a:t>	</a:t>
            </a:r>
            <a:r>
              <a:rPr lang="uk-UA" sz="2200" b="1" dirty="0" err="1">
                <a:solidFill>
                  <a:srgbClr val="558ED5"/>
                </a:solidFill>
                <a:latin typeface="Times New Roman" pitchFamily="18" charset="0"/>
                <a:cs typeface="Times New Roman" pitchFamily="18" charset="0"/>
              </a:rPr>
              <a:t>из</a:t>
            </a:r>
            <a:r>
              <a:rPr lang="uk-UA" sz="2200" b="1" dirty="0">
                <a:solidFill>
                  <a:srgbClr val="558ED5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200" b="1" dirty="0" err="1">
                <a:solidFill>
                  <a:srgbClr val="558ED5"/>
                </a:solidFill>
                <a:latin typeface="Times New Roman" pitchFamily="18" charset="0"/>
                <a:cs typeface="Times New Roman" pitchFamily="18" charset="0"/>
              </a:rPr>
              <a:t>продолжающегося</a:t>
            </a:r>
            <a:r>
              <a:rPr lang="uk-UA" sz="2200" b="1" dirty="0">
                <a:solidFill>
                  <a:srgbClr val="558ED5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200" b="1" dirty="0" err="1">
                <a:solidFill>
                  <a:srgbClr val="558ED5"/>
                </a:solidFill>
                <a:latin typeface="Times New Roman" pitchFamily="18" charset="0"/>
                <a:cs typeface="Times New Roman" pitchFamily="18" charset="0"/>
              </a:rPr>
              <a:t>издания</a:t>
            </a:r>
            <a:r>
              <a:rPr lang="uk-UA" sz="2200" b="1" dirty="0">
                <a:solidFill>
                  <a:srgbClr val="558ED5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2200" b="1" dirty="0">
                <a:solidFill>
                  <a:srgbClr val="558ED5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>
                <a:solidFill>
                  <a:srgbClr val="558ED5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 dirty="0">
                <a:solidFill>
                  <a:srgbClr val="558ED5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2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Бойко К. І. Народ скаже – як зав</a:t>
            </a:r>
            <a:r>
              <a:rPr lang="ru-RU" sz="2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’</a:t>
            </a:r>
            <a:r>
              <a:rPr lang="uk-UA" sz="2200" b="1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яже</a:t>
            </a:r>
            <a:r>
              <a:rPr lang="uk-UA" sz="2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/ К. І. Бойко // Культура слова. – К., 1991. – Вип. 41. – С. 85–87.</a:t>
            </a:r>
          </a:p>
          <a:p>
            <a:pPr>
              <a:lnSpc>
                <a:spcPct val="80000"/>
              </a:lnSpc>
              <a:spcBef>
                <a:spcPct val="20000"/>
              </a:spcBef>
            </a:pPr>
            <a:r>
              <a:rPr lang="uk-UA" sz="2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	</a:t>
            </a:r>
          </a:p>
          <a:p>
            <a:pPr>
              <a:lnSpc>
                <a:spcPct val="80000"/>
              </a:lnSpc>
              <a:spcBef>
                <a:spcPct val="20000"/>
              </a:spcBef>
            </a:pPr>
            <a:r>
              <a:rPr lang="uk-UA" sz="2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uk-UA" sz="2200" b="1" dirty="0" err="1">
                <a:solidFill>
                  <a:srgbClr val="558ED5"/>
                </a:solidFill>
                <a:latin typeface="Times New Roman" pitchFamily="18" charset="0"/>
                <a:cs typeface="Times New Roman" pitchFamily="18" charset="0"/>
              </a:rPr>
              <a:t>из</a:t>
            </a:r>
            <a:r>
              <a:rPr lang="uk-UA" sz="2200" b="1" dirty="0">
                <a:solidFill>
                  <a:srgbClr val="558ED5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200" b="1" dirty="0" err="1">
                <a:solidFill>
                  <a:srgbClr val="558ED5"/>
                </a:solidFill>
                <a:latin typeface="Times New Roman" pitchFamily="18" charset="0"/>
                <a:cs typeface="Times New Roman" pitchFamily="18" charset="0"/>
              </a:rPr>
              <a:t>журнала</a:t>
            </a:r>
            <a:r>
              <a:rPr lang="uk-UA" sz="2200" b="1" dirty="0">
                <a:solidFill>
                  <a:srgbClr val="558ED5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>
              <a:lnSpc>
                <a:spcPct val="80000"/>
              </a:lnSpc>
              <a:spcBef>
                <a:spcPct val="20000"/>
              </a:spcBef>
            </a:pPr>
            <a:endParaRPr lang="ru-RU" sz="2200" b="1" dirty="0">
              <a:solidFill>
                <a:srgbClr val="558ED5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  <a:spcBef>
                <a:spcPct val="20000"/>
              </a:spcBef>
              <a:buFont typeface="Arial" charset="0"/>
              <a:buChar char="•"/>
            </a:pPr>
            <a:r>
              <a:rPr lang="uk-UA" sz="22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Погоріла І. Проблеми природничої та екологічної освіти / Ірина Погоріла // Рідна шк. – 1998. – № 1. – С. 66–67. </a:t>
            </a:r>
            <a:endParaRPr lang="ru-RU" sz="2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  <a:spcBef>
                <a:spcPct val="20000"/>
              </a:spcBef>
            </a:pPr>
            <a:r>
              <a:rPr lang="uk-UA" sz="2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  	</a:t>
            </a:r>
          </a:p>
          <a:p>
            <a:pPr>
              <a:lnSpc>
                <a:spcPct val="80000"/>
              </a:lnSpc>
              <a:spcBef>
                <a:spcPct val="20000"/>
              </a:spcBef>
            </a:pPr>
            <a:r>
              <a:rPr lang="uk-UA" sz="2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uk-UA" sz="2200" b="1" dirty="0" err="1">
                <a:solidFill>
                  <a:srgbClr val="558ED5"/>
                </a:solidFill>
                <a:latin typeface="Times New Roman" pitchFamily="18" charset="0"/>
                <a:cs typeface="Times New Roman" pitchFamily="18" charset="0"/>
              </a:rPr>
              <a:t>из</a:t>
            </a:r>
            <a:r>
              <a:rPr lang="uk-UA" sz="2200" b="1" dirty="0">
                <a:solidFill>
                  <a:srgbClr val="558ED5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200" b="1" dirty="0" err="1">
                <a:solidFill>
                  <a:srgbClr val="558ED5"/>
                </a:solidFill>
                <a:latin typeface="Times New Roman" pitchFamily="18" charset="0"/>
                <a:cs typeface="Times New Roman" pitchFamily="18" charset="0"/>
              </a:rPr>
              <a:t>газеты</a:t>
            </a:r>
            <a:r>
              <a:rPr lang="uk-UA" sz="2200" b="1" dirty="0">
                <a:solidFill>
                  <a:srgbClr val="558ED5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>
              <a:lnSpc>
                <a:spcPct val="80000"/>
              </a:lnSpc>
              <a:spcBef>
                <a:spcPct val="20000"/>
              </a:spcBef>
            </a:pPr>
            <a:endParaRPr lang="ru-RU" sz="2200" b="1" dirty="0">
              <a:solidFill>
                <a:srgbClr val="558ED5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  <a:spcBef>
                <a:spcPct val="20000"/>
              </a:spcBef>
              <a:buFont typeface="Arial" charset="0"/>
              <a:buChar char="•"/>
            </a:pPr>
            <a:r>
              <a:rPr lang="uk-UA" sz="2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Про вищу освіту : Закон України від 17 січ. 2002 р. // Уряд. кур’єр. – 2002. – 15 трав. (№ 89). – С. 5–12.</a:t>
            </a:r>
            <a:endParaRPr lang="ru-RU" sz="2200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  <a:spcBef>
                <a:spcPct val="20000"/>
              </a:spcBef>
            </a:pPr>
            <a:r>
              <a:rPr lang="uk-UA" sz="2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	</a:t>
            </a:r>
          </a:p>
          <a:p>
            <a:pPr>
              <a:lnSpc>
                <a:spcPct val="80000"/>
              </a:lnSpc>
              <a:spcBef>
                <a:spcPct val="20000"/>
              </a:spcBef>
            </a:pPr>
            <a:r>
              <a:rPr lang="uk-UA" sz="2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uk-UA" sz="2200" b="1" dirty="0" err="1">
                <a:solidFill>
                  <a:srgbClr val="558ED5"/>
                </a:solidFill>
                <a:latin typeface="Times New Roman" pitchFamily="18" charset="0"/>
                <a:cs typeface="Times New Roman" pitchFamily="18" charset="0"/>
              </a:rPr>
              <a:t>из</a:t>
            </a:r>
            <a:r>
              <a:rPr lang="uk-UA" sz="2200" b="1" dirty="0">
                <a:solidFill>
                  <a:srgbClr val="558ED5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200" b="1" dirty="0" err="1">
                <a:solidFill>
                  <a:srgbClr val="558ED5"/>
                </a:solidFill>
                <a:latin typeface="Times New Roman" pitchFamily="18" charset="0"/>
                <a:cs typeface="Times New Roman" pitchFamily="18" charset="0"/>
              </a:rPr>
              <a:t>энциклопедии</a:t>
            </a:r>
            <a:r>
              <a:rPr lang="uk-UA" sz="2200" b="1" dirty="0">
                <a:solidFill>
                  <a:srgbClr val="558ED5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>
              <a:lnSpc>
                <a:spcPct val="80000"/>
              </a:lnSpc>
              <a:spcBef>
                <a:spcPct val="20000"/>
              </a:spcBef>
            </a:pPr>
            <a:endParaRPr lang="ru-RU" sz="2200" b="1" dirty="0">
              <a:solidFill>
                <a:srgbClr val="558ED5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  <a:spcBef>
                <a:spcPct val="20000"/>
              </a:spcBef>
              <a:buFont typeface="Arial" charset="0"/>
              <a:buChar char="•"/>
            </a:pPr>
            <a:r>
              <a:rPr lang="uk-UA" sz="22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200" b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Симонов</a:t>
            </a:r>
            <a:r>
              <a:rPr lang="uk-UA" sz="22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В. Я. </a:t>
            </a:r>
            <a:r>
              <a:rPr lang="uk-UA" sz="2200" b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Авиамоделизм</a:t>
            </a:r>
            <a:r>
              <a:rPr lang="uk-UA" sz="22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/ В. Я. </a:t>
            </a:r>
            <a:r>
              <a:rPr lang="uk-UA" sz="2200" b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Симонов</a:t>
            </a:r>
            <a:r>
              <a:rPr lang="uk-UA" sz="22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// БСЭ. – 3-е </a:t>
            </a:r>
            <a:r>
              <a:rPr lang="uk-UA" sz="2200" b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изд</a:t>
            </a:r>
            <a:r>
              <a:rPr lang="uk-UA" sz="22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 – М., 1970. – Т. 1. – С. 56–57.</a:t>
            </a:r>
            <a:endParaRPr lang="ru-RU" sz="2000" dirty="0">
              <a:solidFill>
                <a:srgbClr val="000000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14619564"/>
      </p:ext>
    </p:extLst>
  </p:cSld>
  <p:clrMapOvr>
    <a:masterClrMapping/>
  </p:clrMapOvr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94430" y="2132856"/>
            <a:ext cx="8064896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Презентацию разработала ведущий библиотекарь</a:t>
            </a:r>
          </a:p>
          <a:p>
            <a:pPr algn="ctr"/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научной библиотеки</a:t>
            </a:r>
          </a:p>
          <a:p>
            <a:pPr algn="ctr"/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Луганского национального университета</a:t>
            </a:r>
          </a:p>
          <a:p>
            <a:pPr algn="ctr"/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имени Тараса Шевченко</a:t>
            </a:r>
          </a:p>
          <a:p>
            <a:pPr algn="ctr"/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Малютина Оксана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Федоровна</a:t>
            </a:r>
          </a:p>
          <a:p>
            <a:pPr algn="ctr"/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							2016 р.</a:t>
            </a:r>
            <a:endParaRPr lang="uk-UA" sz="2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1251422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4213" y="1268413"/>
            <a:ext cx="8013700" cy="3744912"/>
          </a:xfrm>
        </p:spPr>
        <p:txBody>
          <a:bodyPr>
            <a:normAutofit fontScale="90000"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tx1">
                    <a:alpha val="100000"/>
                  </a:schemeClr>
                </a:solidFill>
              </a:rPr>
              <a:t>                  По </a:t>
            </a:r>
            <a:r>
              <a:rPr lang="ru-RU" b="1" dirty="0">
                <a:solidFill>
                  <a:schemeClr val="tx1">
                    <a:alpha val="100000"/>
                  </a:schemeClr>
                </a:solidFill>
              </a:rPr>
              <a:t>территориальному признаку</a:t>
            </a:r>
            <a:r>
              <a:rPr lang="ru-RU" b="1" dirty="0" smtClean="0">
                <a:solidFill>
                  <a:schemeClr val="tx1">
                    <a:alpha val="100000"/>
                  </a:schemeClr>
                </a:solidFill>
              </a:rPr>
              <a:t>:</a:t>
            </a:r>
            <a:br>
              <a:rPr lang="ru-RU" b="1" dirty="0" smtClean="0">
                <a:solidFill>
                  <a:schemeClr val="tx1">
                    <a:alpha val="100000"/>
                  </a:schemeClr>
                </a:solidFill>
              </a:rPr>
            </a:br>
            <a:r>
              <a:rPr lang="ru-RU" b="1" dirty="0" smtClean="0">
                <a:solidFill>
                  <a:schemeClr val="tx1">
                    <a:alpha val="100000"/>
                  </a:schemeClr>
                </a:solidFill>
              </a:rPr>
              <a:t/>
            </a:r>
            <a:br>
              <a:rPr lang="ru-RU" b="1" dirty="0" smtClean="0">
                <a:solidFill>
                  <a:schemeClr val="tx1">
                    <a:alpha val="100000"/>
                  </a:schemeClr>
                </a:solidFill>
              </a:rPr>
            </a:br>
            <a:r>
              <a:rPr lang="ru-RU" b="1" dirty="0" smtClean="0">
                <a:solidFill>
                  <a:schemeClr val="tx1">
                    <a:alpha val="100000"/>
                  </a:schemeClr>
                </a:solidFill>
              </a:rPr>
              <a:t> 	</a:t>
            </a:r>
            <a:r>
              <a:rPr lang="ru-RU" u="sng" dirty="0" smtClean="0">
                <a:solidFill>
                  <a:schemeClr val="tx1">
                    <a:alpha val="100000"/>
                  </a:schemeClr>
                </a:solidFill>
              </a:rPr>
              <a:t>краеведческие</a:t>
            </a:r>
            <a:r>
              <a:rPr lang="ru-RU" dirty="0" smtClean="0">
                <a:solidFill>
                  <a:schemeClr val="tx1">
                    <a:alpha val="100000"/>
                  </a:schemeClr>
                </a:solidFill>
              </a:rPr>
              <a:t> </a:t>
            </a:r>
            <a:r>
              <a:rPr lang="ru-RU" dirty="0">
                <a:solidFill>
                  <a:schemeClr val="tx1">
                    <a:alpha val="100000"/>
                  </a:schemeClr>
                </a:solidFill>
              </a:rPr>
              <a:t>– отражают литературу, связанную по содержанию с определенной местностью, регионом.</a:t>
            </a:r>
            <a:br>
              <a:rPr lang="ru-RU" dirty="0">
                <a:solidFill>
                  <a:schemeClr val="tx1">
                    <a:alpha val="100000"/>
                  </a:schemeClr>
                </a:solidFill>
              </a:rPr>
            </a:br>
            <a:endParaRPr lang="ru-RU" dirty="0">
              <a:solidFill>
                <a:schemeClr val="tx1">
                  <a:alpha val="10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5501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288" y="1125538"/>
            <a:ext cx="8229600" cy="3887787"/>
          </a:xfrm>
        </p:spPr>
        <p:txBody>
          <a:bodyPr>
            <a:normAutofit fontScale="90000"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tx1">
                    <a:alpha val="100000"/>
                  </a:schemeClr>
                </a:solidFill>
              </a:rPr>
              <a:t>	</a:t>
            </a:r>
            <a:r>
              <a:rPr lang="ru-RU" dirty="0" smtClean="0">
                <a:solidFill>
                  <a:schemeClr val="tx1">
                    <a:alpha val="100000"/>
                  </a:schemeClr>
                </a:solidFill>
              </a:rPr>
              <a:t>Весь </a:t>
            </a:r>
            <a:r>
              <a:rPr lang="ru-RU" dirty="0">
                <a:solidFill>
                  <a:schemeClr val="tx1">
                    <a:alpha val="100000"/>
                  </a:schemeClr>
                </a:solidFill>
              </a:rPr>
              <a:t>фонд библиографических пособий сосредоточен в библиографическом отделе.</a:t>
            </a:r>
            <a:br>
              <a:rPr lang="ru-RU" dirty="0">
                <a:solidFill>
                  <a:schemeClr val="tx1">
                    <a:alpha val="100000"/>
                  </a:schemeClr>
                </a:solidFill>
              </a:rPr>
            </a:br>
            <a:r>
              <a:rPr lang="ru-RU" dirty="0" smtClean="0">
                <a:solidFill>
                  <a:schemeClr val="tx1">
                    <a:alpha val="100000"/>
                  </a:schemeClr>
                </a:solidFill>
              </a:rPr>
              <a:t>	Самую </a:t>
            </a:r>
            <a:r>
              <a:rPr lang="ru-RU" dirty="0">
                <a:solidFill>
                  <a:schemeClr val="tx1">
                    <a:alpha val="100000"/>
                  </a:schemeClr>
                </a:solidFill>
              </a:rPr>
              <a:t>большую часть справочного аппарата библиотеки ЛНУ составляют </a:t>
            </a:r>
            <a:r>
              <a:rPr lang="ru-RU" b="1" dirty="0">
                <a:solidFill>
                  <a:schemeClr val="tx1">
                    <a:alpha val="100000"/>
                  </a:schemeClr>
                </a:solidFill>
              </a:rPr>
              <a:t>каталоги </a:t>
            </a:r>
            <a:r>
              <a:rPr lang="ru-RU" dirty="0">
                <a:solidFill>
                  <a:schemeClr val="tx1">
                    <a:alpha val="100000"/>
                  </a:schemeClr>
                </a:solidFill>
              </a:rPr>
              <a:t>и</a:t>
            </a:r>
            <a:r>
              <a:rPr lang="ru-RU" b="1" dirty="0">
                <a:solidFill>
                  <a:schemeClr val="tx1">
                    <a:alpha val="100000"/>
                  </a:schemeClr>
                </a:solidFill>
              </a:rPr>
              <a:t> картотеки</a:t>
            </a:r>
            <a:r>
              <a:rPr lang="ru-RU" b="1" dirty="0" smtClean="0">
                <a:solidFill>
                  <a:schemeClr val="tx1">
                    <a:alpha val="100000"/>
                  </a:schemeClr>
                </a:solidFill>
              </a:rPr>
              <a:t>.</a:t>
            </a:r>
            <a:br>
              <a:rPr lang="ru-RU" b="1" dirty="0" smtClean="0">
                <a:solidFill>
                  <a:schemeClr val="tx1">
                    <a:alpha val="100000"/>
                  </a:schemeClr>
                </a:solidFill>
              </a:rPr>
            </a:br>
            <a:endParaRPr lang="ru-RU" dirty="0">
              <a:solidFill>
                <a:schemeClr val="tx1">
                  <a:alpha val="10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2112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650" y="358775"/>
            <a:ext cx="8280400" cy="6238875"/>
          </a:xfrm>
        </p:spPr>
        <p:txBody>
          <a:bodyPr/>
          <a:lstStyle/>
          <a:p>
            <a:r>
              <a:rPr lang="uk-UA" sz="4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      1.3  </a:t>
            </a:r>
            <a:r>
              <a:rPr lang="ru-RU" sz="4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Каталоги </a:t>
            </a:r>
            <a:br>
              <a:rPr lang="ru-RU" sz="4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3200" dirty="0" smtClean="0"/>
              <a:t>Имеются </a:t>
            </a:r>
            <a:r>
              <a:rPr lang="ru-RU" sz="3200" b="1" dirty="0" smtClean="0"/>
              <a:t>2 вида каталогов для читателей: </a:t>
            </a: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b="1" dirty="0" smtClean="0"/>
              <a:t>– алфавитный;</a:t>
            </a: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b="1" dirty="0" smtClean="0"/>
              <a:t>– систематический.</a:t>
            </a: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>	</a:t>
            </a:r>
            <a:r>
              <a:rPr lang="ru-RU" sz="2800" b="1" dirty="0" smtClean="0">
                <a:solidFill>
                  <a:srgbClr val="7030A0"/>
                </a:solidFill>
              </a:rPr>
              <a:t>Каталог - это перечень всех книг библиотеки, составленный таким образом, чтобы обеспечить библиотекарю и читателю нахождение нужной книги.</a:t>
            </a:r>
            <a:br>
              <a:rPr lang="ru-RU" sz="2800" b="1" dirty="0" smtClean="0">
                <a:solidFill>
                  <a:srgbClr val="7030A0"/>
                </a:solidFill>
              </a:rPr>
            </a:br>
            <a:r>
              <a:rPr lang="ru-RU" sz="2800" b="1" dirty="0" smtClean="0">
                <a:solidFill>
                  <a:srgbClr val="7030A0"/>
                </a:solidFill>
              </a:rPr>
              <a:t/>
            </a:r>
            <a:br>
              <a:rPr lang="ru-RU" sz="2800" b="1" dirty="0" smtClean="0">
                <a:solidFill>
                  <a:srgbClr val="7030A0"/>
                </a:solidFill>
              </a:rPr>
            </a:br>
            <a: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800" b="1" dirty="0" smtClean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1403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Заголовок 1"/>
          <p:cNvSpPr>
            <a:spLocks noGrp="1"/>
          </p:cNvSpPr>
          <p:nvPr>
            <p:ph type="title"/>
          </p:nvPr>
        </p:nvSpPr>
        <p:spPr>
          <a:xfrm>
            <a:off x="457200" y="358775"/>
            <a:ext cx="8229600" cy="1143000"/>
          </a:xfrm>
        </p:spPr>
        <p:txBody>
          <a:bodyPr/>
          <a:lstStyle/>
          <a:p>
            <a:endParaRPr lang="ru-RU" smtClean="0"/>
          </a:p>
        </p:txBody>
      </p:sp>
      <p:pic>
        <p:nvPicPr>
          <p:cNvPr id="3481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42875"/>
            <a:ext cx="9144000" cy="6970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026705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Заголовок 1"/>
          <p:cNvSpPr>
            <a:spLocks noGrp="1"/>
          </p:cNvSpPr>
          <p:nvPr>
            <p:ph type="title"/>
          </p:nvPr>
        </p:nvSpPr>
        <p:spPr>
          <a:xfrm>
            <a:off x="827088" y="358775"/>
            <a:ext cx="7859712" cy="6165850"/>
          </a:xfrm>
        </p:spPr>
        <p:txBody>
          <a:bodyPr/>
          <a:lstStyle/>
          <a:p>
            <a:r>
              <a:rPr lang="ru-RU" smtClean="0"/>
              <a:t>	Каталоги составляются из карточек, каждая из которых содержит </a:t>
            </a:r>
            <a:r>
              <a:rPr lang="ru-RU" b="1" smtClean="0"/>
              <a:t>библиографическое описание (БО) </a:t>
            </a:r>
            <a:r>
              <a:rPr lang="ru-RU" smtClean="0"/>
              <a:t>книги. 	Каталожная карточка, на которой содержатся все сведения о книге, т. е. библиографическое описание – это своеобразный паспорт книги.  </a:t>
            </a:r>
            <a:br>
              <a:rPr lang="ru-RU" smtClean="0"/>
            </a:br>
            <a:r>
              <a:rPr lang="ru-RU" smtClean="0"/>
              <a:t/>
            </a:r>
            <a:br>
              <a:rPr lang="ru-RU" smtClean="0"/>
            </a:br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3113517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58775"/>
            <a:ext cx="8229600" cy="6165850"/>
          </a:xfrm>
        </p:spPr>
        <p:txBody>
          <a:bodyPr>
            <a:normAutofit fontScale="90000"/>
          </a:bodyPr>
          <a:lstStyle/>
          <a:p>
            <a:r>
              <a:rPr lang="ru-RU" sz="4300" b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Алфавитный каталог</a:t>
            </a:r>
            <a:r>
              <a:rPr lang="uk-UA" sz="4300" b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(АК)</a:t>
            </a:r>
            <a:br>
              <a:rPr lang="uk-UA" sz="4300" b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u="sng" smtClean="0"/>
              <a:t>Задача АК дать ответ на вопросы</a:t>
            </a:r>
            <a:r>
              <a:rPr lang="ru-RU" sz="2800" smtClean="0"/>
              <a:t>: </a:t>
            </a:r>
            <a:br>
              <a:rPr lang="ru-RU" sz="2800" smtClean="0"/>
            </a:br>
            <a:r>
              <a:rPr lang="ru-RU" sz="2800" smtClean="0"/>
              <a:t>	а) есть ли в библиотеке определенная, заранее известная книга; </a:t>
            </a:r>
            <a:br>
              <a:rPr lang="ru-RU" sz="2800" smtClean="0"/>
            </a:br>
            <a:r>
              <a:rPr lang="ru-RU" sz="2800" smtClean="0"/>
              <a:t>	б) какие книги данного автора имеются в библиотеке.</a:t>
            </a:r>
            <a:br>
              <a:rPr lang="ru-RU" sz="2800" smtClean="0"/>
            </a:br>
            <a:r>
              <a:rPr lang="ru-RU" sz="2800" smtClean="0"/>
              <a:t>	</a:t>
            </a:r>
            <a:r>
              <a:rPr lang="ru-RU" sz="2900" b="1" smtClean="0"/>
              <a:t>В алфавитном каталоге </a:t>
            </a:r>
            <a:r>
              <a:rPr lang="ru-RU" sz="2900" smtClean="0"/>
              <a:t>карточки с описанием книг располагаются в едином алфавитном порядке фамилий авторов и заглавий книг (если книга не имеет индивидуального автора), т. е. независимо от того, описана книга на автора или заглавие все они располагаются в едином алфавите: русском или украинском.</a:t>
            </a:r>
            <a:endParaRPr lang="ru-RU" sz="280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037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Заголовок 1"/>
          <p:cNvSpPr>
            <a:spLocks noGrp="1"/>
          </p:cNvSpPr>
          <p:nvPr>
            <p:ph type="title"/>
          </p:nvPr>
        </p:nvSpPr>
        <p:spPr>
          <a:xfrm>
            <a:off x="457200" y="358775"/>
            <a:ext cx="8229600" cy="1143000"/>
          </a:xfrm>
        </p:spPr>
        <p:txBody>
          <a:bodyPr/>
          <a:lstStyle/>
          <a:p>
            <a:endParaRPr lang="ru-RU" smtClean="0"/>
          </a:p>
        </p:txBody>
      </p:sp>
      <p:pic>
        <p:nvPicPr>
          <p:cNvPr id="3891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251950" cy="711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31789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58775"/>
            <a:ext cx="8507413" cy="6238875"/>
          </a:xfrm>
        </p:spPr>
        <p:txBody>
          <a:bodyPr>
            <a:normAutofit fontScale="90000"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smtClean="0">
                <a:solidFill>
                  <a:schemeClr val="tx1">
                    <a:alpha val="100000"/>
                  </a:schemeClr>
                </a:solidFill>
              </a:rPr>
              <a:t>	Весь </a:t>
            </a:r>
            <a:r>
              <a:rPr lang="ru-RU" dirty="0">
                <a:solidFill>
                  <a:schemeClr val="tx1">
                    <a:alpha val="100000"/>
                  </a:schemeClr>
                </a:solidFill>
              </a:rPr>
              <a:t>массив карточек в ящике разделен специальными разделителями. </a:t>
            </a:r>
            <a:r>
              <a:rPr lang="ru-RU" dirty="0" smtClean="0">
                <a:solidFill>
                  <a:schemeClr val="tx1">
                    <a:alpha val="100000"/>
                  </a:schemeClr>
                </a:solidFill>
              </a:rPr>
              <a:t>Они </a:t>
            </a:r>
            <a:r>
              <a:rPr lang="ru-RU" dirty="0">
                <a:solidFill>
                  <a:schemeClr val="tx1">
                    <a:alpha val="100000"/>
                  </a:schemeClr>
                </a:solidFill>
              </a:rPr>
              <a:t>бывают:</a:t>
            </a:r>
            <a:br>
              <a:rPr lang="ru-RU" dirty="0">
                <a:solidFill>
                  <a:schemeClr val="tx1">
                    <a:alpha val="100000"/>
                  </a:schemeClr>
                </a:solidFill>
              </a:rPr>
            </a:br>
            <a:r>
              <a:rPr lang="ru-RU" dirty="0">
                <a:solidFill>
                  <a:schemeClr val="tx1">
                    <a:alpha val="100000"/>
                  </a:schemeClr>
                </a:solidFill>
              </a:rPr>
              <a:t>– буквенные; </a:t>
            </a:r>
            <a:br>
              <a:rPr lang="ru-RU" dirty="0">
                <a:solidFill>
                  <a:schemeClr val="tx1">
                    <a:alpha val="100000"/>
                  </a:schemeClr>
                </a:solidFill>
              </a:rPr>
            </a:br>
            <a:r>
              <a:rPr lang="ru-RU" dirty="0">
                <a:solidFill>
                  <a:schemeClr val="tx1">
                    <a:alpha val="100000"/>
                  </a:schemeClr>
                </a:solidFill>
              </a:rPr>
              <a:t>– слоговые; </a:t>
            </a:r>
            <a:br>
              <a:rPr lang="ru-RU" dirty="0">
                <a:solidFill>
                  <a:schemeClr val="tx1">
                    <a:alpha val="100000"/>
                  </a:schemeClr>
                </a:solidFill>
              </a:rPr>
            </a:br>
            <a:r>
              <a:rPr lang="ru-RU" dirty="0">
                <a:solidFill>
                  <a:schemeClr val="tx1">
                    <a:alpha val="100000"/>
                  </a:schemeClr>
                </a:solidFill>
              </a:rPr>
              <a:t>– словесные. </a:t>
            </a:r>
            <a:br>
              <a:rPr lang="ru-RU" dirty="0">
                <a:solidFill>
                  <a:schemeClr val="tx1">
                    <a:alpha val="100000"/>
                  </a:schemeClr>
                </a:solidFill>
              </a:rPr>
            </a:br>
            <a:r>
              <a:rPr lang="ru-RU" dirty="0" smtClean="0">
                <a:solidFill>
                  <a:schemeClr val="tx1">
                    <a:alpha val="100000"/>
                  </a:schemeClr>
                </a:solidFill>
              </a:rPr>
              <a:t>	На </a:t>
            </a:r>
            <a:r>
              <a:rPr lang="ru-RU" dirty="0">
                <a:solidFill>
                  <a:schemeClr val="tx1">
                    <a:alpha val="100000"/>
                  </a:schemeClr>
                </a:solidFill>
              </a:rPr>
              <a:t>каждом ящике на этикетке указано от какого слога до какого расположены карточки с описанием книг в данном ящике</a:t>
            </a:r>
            <a:r>
              <a:rPr lang="ru-RU" dirty="0" smtClean="0">
                <a:solidFill>
                  <a:schemeClr val="tx1">
                    <a:alpha val="100000"/>
                  </a:schemeClr>
                </a:solidFill>
              </a:rPr>
              <a:t>.</a:t>
            </a:r>
            <a:br>
              <a:rPr lang="ru-RU" dirty="0" smtClean="0">
                <a:solidFill>
                  <a:schemeClr val="tx1">
                    <a:alpha val="100000"/>
                  </a:schemeClr>
                </a:solidFill>
              </a:rPr>
            </a:br>
            <a:r>
              <a:rPr lang="ru-RU" dirty="0">
                <a:solidFill>
                  <a:schemeClr val="tx1">
                    <a:alpha val="100000"/>
                  </a:schemeClr>
                </a:solidFill>
              </a:rPr>
              <a:t/>
            </a:r>
            <a:br>
              <a:rPr lang="ru-RU" dirty="0">
                <a:solidFill>
                  <a:schemeClr val="tx1">
                    <a:alpha val="100000"/>
                  </a:schemeClr>
                </a:solidFill>
              </a:rPr>
            </a:br>
            <a:endParaRPr lang="ru-RU" dirty="0">
              <a:solidFill>
                <a:schemeClr val="tx1">
                  <a:alpha val="10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3985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Заголовок 1"/>
          <p:cNvSpPr>
            <a:spLocks noGrp="1"/>
          </p:cNvSpPr>
          <p:nvPr>
            <p:ph type="title"/>
          </p:nvPr>
        </p:nvSpPr>
        <p:spPr>
          <a:xfrm>
            <a:off x="457200" y="358775"/>
            <a:ext cx="8229600" cy="1143000"/>
          </a:xfrm>
        </p:spPr>
        <p:txBody>
          <a:bodyPr/>
          <a:lstStyle/>
          <a:p>
            <a:endParaRPr lang="ru-RU" smtClean="0"/>
          </a:p>
        </p:txBody>
      </p:sp>
      <p:pic>
        <p:nvPicPr>
          <p:cNvPr id="4096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175"/>
            <a:ext cx="9144000" cy="685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851052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Заголовок 1"/>
          <p:cNvSpPr>
            <a:spLocks noGrp="1"/>
          </p:cNvSpPr>
          <p:nvPr>
            <p:ph type="title"/>
          </p:nvPr>
        </p:nvSpPr>
        <p:spPr>
          <a:xfrm>
            <a:off x="457200" y="358775"/>
            <a:ext cx="8229600" cy="1143000"/>
          </a:xfrm>
        </p:spPr>
        <p:txBody>
          <a:bodyPr/>
          <a:lstStyle/>
          <a:p>
            <a:endParaRPr lang="ru-RU" smtClean="0"/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4288"/>
            <a:ext cx="9124950" cy="684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857419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13" y="476250"/>
            <a:ext cx="8567737" cy="5329238"/>
          </a:xfrm>
        </p:spPr>
        <p:txBody>
          <a:bodyPr/>
          <a:lstStyle/>
          <a:p>
            <a:r>
              <a:rPr lang="ru-RU" sz="4300" b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Систематический каталог</a:t>
            </a:r>
            <a:r>
              <a:rPr lang="uk-UA" sz="4300" b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(СК)</a:t>
            </a:r>
            <a:br>
              <a:rPr lang="uk-UA" sz="4300" b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4300" b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4300" b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4300" b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3200" b="1" smtClean="0"/>
              <a:t>В</a:t>
            </a:r>
            <a:r>
              <a:rPr lang="ru-RU" sz="3200" smtClean="0"/>
              <a:t>   </a:t>
            </a:r>
            <a:r>
              <a:rPr lang="ru-RU" sz="3200" b="1" smtClean="0"/>
              <a:t>систематическом каталоге </a:t>
            </a:r>
            <a:r>
              <a:rPr lang="ru-RU" sz="3200" smtClean="0"/>
              <a:t>карточки с описанием книг располагаются в соответствии с их содержанием по отраслям знаний. Каждая отрасль знания имеет свое условное цифровое обозначение (индекс):</a:t>
            </a:r>
            <a:r>
              <a:rPr lang="ru-RU" sz="4300" smtClean="0"/>
              <a:t/>
            </a:r>
            <a:br>
              <a:rPr lang="ru-RU" sz="4300" smtClean="0"/>
            </a:br>
            <a:endParaRPr lang="ru-RU" sz="430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9655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550" y="358775"/>
            <a:ext cx="7715250" cy="5949950"/>
          </a:xfrm>
        </p:spPr>
        <p:txBody>
          <a:bodyPr>
            <a:normAutofit fontScale="90000"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tx1">
                    <a:alpha val="100000"/>
                  </a:schemeClr>
                </a:solidFill>
              </a:rPr>
              <a:t>2   Естественные науки                                                                                                                 </a:t>
            </a:r>
            <a:br>
              <a:rPr lang="ru-RU" dirty="0">
                <a:solidFill>
                  <a:schemeClr val="tx1">
                    <a:alpha val="100000"/>
                  </a:schemeClr>
                </a:solidFill>
              </a:rPr>
            </a:br>
            <a:r>
              <a:rPr lang="ru-RU" dirty="0">
                <a:solidFill>
                  <a:schemeClr val="tx1">
                    <a:alpha val="100000"/>
                  </a:schemeClr>
                </a:solidFill>
              </a:rPr>
              <a:t>3   Техника                                                                                                                       </a:t>
            </a:r>
            <a:br>
              <a:rPr lang="ru-RU" dirty="0">
                <a:solidFill>
                  <a:schemeClr val="tx1">
                    <a:alpha val="100000"/>
                  </a:schemeClr>
                </a:solidFill>
              </a:rPr>
            </a:br>
            <a:r>
              <a:rPr lang="ru-RU" dirty="0">
                <a:solidFill>
                  <a:schemeClr val="tx1">
                    <a:alpha val="100000"/>
                  </a:schemeClr>
                </a:solidFill>
              </a:rPr>
              <a:t>4    Сельское хозяйство</a:t>
            </a:r>
            <a:br>
              <a:rPr lang="ru-RU" dirty="0">
                <a:solidFill>
                  <a:schemeClr val="tx1">
                    <a:alpha val="100000"/>
                  </a:schemeClr>
                </a:solidFill>
              </a:rPr>
            </a:br>
            <a:r>
              <a:rPr lang="ru-RU" dirty="0">
                <a:solidFill>
                  <a:schemeClr val="tx1">
                    <a:alpha val="100000"/>
                  </a:schemeClr>
                </a:solidFill>
              </a:rPr>
              <a:t>5    Здравоохранение. Медицинские науки</a:t>
            </a:r>
            <a:br>
              <a:rPr lang="ru-RU" dirty="0">
                <a:solidFill>
                  <a:schemeClr val="tx1">
                    <a:alpha val="100000"/>
                  </a:schemeClr>
                </a:solidFill>
              </a:rPr>
            </a:br>
            <a:r>
              <a:rPr lang="ru-RU" dirty="0">
                <a:solidFill>
                  <a:schemeClr val="tx1">
                    <a:alpha val="100000"/>
                  </a:schemeClr>
                </a:solidFill>
              </a:rPr>
              <a:t>6/8  Социальные (общественные) и гуманитарные науки</a:t>
            </a:r>
            <a:br>
              <a:rPr lang="ru-RU" dirty="0">
                <a:solidFill>
                  <a:schemeClr val="tx1">
                    <a:alpha val="100000"/>
                  </a:schemeClr>
                </a:solidFill>
              </a:rPr>
            </a:br>
            <a:r>
              <a:rPr lang="ru-RU" dirty="0">
                <a:solidFill>
                  <a:schemeClr val="tx1">
                    <a:alpha val="100000"/>
                  </a:schemeClr>
                </a:solidFill>
              </a:rPr>
              <a:t> </a:t>
            </a:r>
            <a:r>
              <a:rPr lang="ru-RU" dirty="0" smtClean="0">
                <a:solidFill>
                  <a:schemeClr val="tx1">
                    <a:alpha val="100000"/>
                  </a:schemeClr>
                </a:solidFill>
              </a:rPr>
              <a:t>63  </a:t>
            </a:r>
            <a:r>
              <a:rPr lang="ru-RU" dirty="0">
                <a:solidFill>
                  <a:schemeClr val="tx1">
                    <a:alpha val="100000"/>
                  </a:schemeClr>
                </a:solidFill>
              </a:rPr>
              <a:t>История</a:t>
            </a:r>
            <a:br>
              <a:rPr lang="ru-RU" dirty="0">
                <a:solidFill>
                  <a:schemeClr val="tx1">
                    <a:alpha val="100000"/>
                  </a:schemeClr>
                </a:solidFill>
              </a:rPr>
            </a:br>
            <a:r>
              <a:rPr lang="ru-RU" dirty="0">
                <a:solidFill>
                  <a:schemeClr val="tx1">
                    <a:alpha val="100000"/>
                  </a:schemeClr>
                </a:solidFill>
              </a:rPr>
              <a:t> </a:t>
            </a:r>
            <a:r>
              <a:rPr lang="ru-RU" dirty="0" smtClean="0">
                <a:solidFill>
                  <a:schemeClr val="tx1">
                    <a:alpha val="100000"/>
                  </a:schemeClr>
                </a:solidFill>
              </a:rPr>
              <a:t>65  Экономика</a:t>
            </a:r>
            <a:br>
              <a:rPr lang="ru-RU" dirty="0" smtClean="0">
                <a:solidFill>
                  <a:schemeClr val="tx1">
                    <a:alpha val="100000"/>
                  </a:schemeClr>
                </a:solidFill>
              </a:rPr>
            </a:br>
            <a:r>
              <a:rPr lang="ru-RU" dirty="0" smtClean="0">
                <a:solidFill>
                  <a:schemeClr val="tx1">
                    <a:alpha val="100000"/>
                  </a:schemeClr>
                </a:solidFill>
              </a:rPr>
              <a:t> 67  </a:t>
            </a:r>
            <a:r>
              <a:rPr lang="ru-RU" dirty="0">
                <a:solidFill>
                  <a:schemeClr val="tx1">
                    <a:alpha val="100000"/>
                  </a:schemeClr>
                </a:solidFill>
              </a:rPr>
              <a:t>Юридические науки</a:t>
            </a:r>
            <a:br>
              <a:rPr lang="ru-RU" dirty="0">
                <a:solidFill>
                  <a:schemeClr val="tx1">
                    <a:alpha val="100000"/>
                  </a:schemeClr>
                </a:solidFill>
              </a:rPr>
            </a:br>
            <a:r>
              <a:rPr lang="ru-RU" dirty="0">
                <a:solidFill>
                  <a:schemeClr val="tx1">
                    <a:alpha val="100000"/>
                  </a:schemeClr>
                </a:solidFill>
              </a:rPr>
              <a:t> </a:t>
            </a:r>
            <a:r>
              <a:rPr lang="ru-RU" dirty="0" smtClean="0">
                <a:solidFill>
                  <a:schemeClr val="tx1">
                    <a:alpha val="100000"/>
                  </a:schemeClr>
                </a:solidFill>
              </a:rPr>
              <a:t>68  </a:t>
            </a:r>
            <a:r>
              <a:rPr lang="ru-RU" dirty="0">
                <a:solidFill>
                  <a:schemeClr val="tx1">
                    <a:alpha val="100000"/>
                  </a:schemeClr>
                </a:solidFill>
              </a:rPr>
              <a:t>Военная наука </a:t>
            </a:r>
            <a:br>
              <a:rPr lang="ru-RU" dirty="0">
                <a:solidFill>
                  <a:schemeClr val="tx1">
                    <a:alpha val="100000"/>
                  </a:schemeClr>
                </a:solidFill>
              </a:rPr>
            </a:br>
            <a:endParaRPr lang="ru-RU" dirty="0">
              <a:solidFill>
                <a:schemeClr val="tx1">
                  <a:alpha val="10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7387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550" y="358775"/>
            <a:ext cx="7715250" cy="6165850"/>
          </a:xfrm>
        </p:spPr>
        <p:txBody>
          <a:bodyPr>
            <a:normAutofit fontScale="90000"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tx1">
                    <a:alpha val="100000"/>
                  </a:schemeClr>
                </a:solidFill>
              </a:rPr>
              <a:t>74  Народное образование. Педагогические науки</a:t>
            </a:r>
            <a:br>
              <a:rPr lang="ru-RU" dirty="0">
                <a:solidFill>
                  <a:schemeClr val="tx1">
                    <a:alpha val="100000"/>
                  </a:schemeClr>
                </a:solidFill>
              </a:rPr>
            </a:br>
            <a:r>
              <a:rPr lang="ru-RU" dirty="0">
                <a:solidFill>
                  <a:schemeClr val="tx1">
                    <a:alpha val="100000"/>
                  </a:schemeClr>
                </a:solidFill>
              </a:rPr>
              <a:t>80/83 Филологические науки</a:t>
            </a:r>
            <a:br>
              <a:rPr lang="ru-RU" dirty="0">
                <a:solidFill>
                  <a:schemeClr val="tx1">
                    <a:alpha val="100000"/>
                  </a:schemeClr>
                </a:solidFill>
              </a:rPr>
            </a:br>
            <a:r>
              <a:rPr lang="ru-RU" dirty="0" smtClean="0">
                <a:solidFill>
                  <a:schemeClr val="tx1">
                    <a:alpha val="100000"/>
                  </a:schemeClr>
                </a:solidFill>
              </a:rPr>
              <a:t>84  </a:t>
            </a:r>
            <a:r>
              <a:rPr lang="ru-RU" dirty="0">
                <a:solidFill>
                  <a:schemeClr val="tx1">
                    <a:alpha val="100000"/>
                  </a:schemeClr>
                </a:solidFill>
              </a:rPr>
              <a:t>Художественная </a:t>
            </a:r>
            <a:r>
              <a:rPr lang="ru-RU" dirty="0" smtClean="0">
                <a:solidFill>
                  <a:schemeClr val="tx1">
                    <a:alpha val="100000"/>
                  </a:schemeClr>
                </a:solidFill>
              </a:rPr>
              <a:t>литература</a:t>
            </a:r>
            <a:r>
              <a:rPr lang="ru-RU" dirty="0">
                <a:solidFill>
                  <a:schemeClr val="tx1">
                    <a:alpha val="100000"/>
                  </a:schemeClr>
                </a:solidFill>
              </a:rPr>
              <a:t/>
            </a:r>
            <a:br>
              <a:rPr lang="ru-RU" dirty="0">
                <a:solidFill>
                  <a:schemeClr val="tx1">
                    <a:alpha val="100000"/>
                  </a:schemeClr>
                </a:solidFill>
              </a:rPr>
            </a:br>
            <a:r>
              <a:rPr lang="ru-RU" dirty="0" smtClean="0">
                <a:solidFill>
                  <a:schemeClr val="tx1">
                    <a:alpha val="100000"/>
                  </a:schemeClr>
                </a:solidFill>
              </a:rPr>
              <a:t>85  </a:t>
            </a:r>
            <a:r>
              <a:rPr lang="ru-RU" dirty="0">
                <a:solidFill>
                  <a:schemeClr val="tx1">
                    <a:alpha val="100000"/>
                  </a:schemeClr>
                </a:solidFill>
              </a:rPr>
              <a:t>Искусство</a:t>
            </a:r>
            <a:br>
              <a:rPr lang="ru-RU" dirty="0">
                <a:solidFill>
                  <a:schemeClr val="tx1">
                    <a:alpha val="100000"/>
                  </a:schemeClr>
                </a:solidFill>
              </a:rPr>
            </a:br>
            <a:r>
              <a:rPr lang="ru-RU" dirty="0" smtClean="0">
                <a:solidFill>
                  <a:schemeClr val="tx1">
                    <a:alpha val="100000"/>
                  </a:schemeClr>
                </a:solidFill>
              </a:rPr>
              <a:t>86  </a:t>
            </a:r>
            <a:r>
              <a:rPr lang="ru-RU" dirty="0">
                <a:solidFill>
                  <a:schemeClr val="tx1">
                    <a:alpha val="100000"/>
                  </a:schemeClr>
                </a:solidFill>
              </a:rPr>
              <a:t>Религия</a:t>
            </a:r>
            <a:br>
              <a:rPr lang="ru-RU" dirty="0">
                <a:solidFill>
                  <a:schemeClr val="tx1">
                    <a:alpha val="100000"/>
                  </a:schemeClr>
                </a:solidFill>
              </a:rPr>
            </a:br>
            <a:r>
              <a:rPr lang="ru-RU" dirty="0" smtClean="0">
                <a:solidFill>
                  <a:schemeClr val="tx1">
                    <a:alpha val="100000"/>
                  </a:schemeClr>
                </a:solidFill>
              </a:rPr>
              <a:t>87 </a:t>
            </a:r>
            <a:r>
              <a:rPr lang="ru-RU" dirty="0">
                <a:solidFill>
                  <a:schemeClr val="tx1">
                    <a:alpha val="100000"/>
                  </a:schemeClr>
                </a:solidFill>
              </a:rPr>
              <a:t>Философские науки</a:t>
            </a:r>
            <a:br>
              <a:rPr lang="ru-RU" dirty="0">
                <a:solidFill>
                  <a:schemeClr val="tx1">
                    <a:alpha val="100000"/>
                  </a:schemeClr>
                </a:solidFill>
              </a:rPr>
            </a:br>
            <a:r>
              <a:rPr lang="ru-RU" dirty="0" smtClean="0">
                <a:solidFill>
                  <a:schemeClr val="tx1">
                    <a:alpha val="100000"/>
                  </a:schemeClr>
                </a:solidFill>
              </a:rPr>
              <a:t>88  </a:t>
            </a:r>
            <a:r>
              <a:rPr lang="ru-RU" dirty="0">
                <a:solidFill>
                  <a:schemeClr val="tx1">
                    <a:alpha val="100000"/>
                  </a:schemeClr>
                </a:solidFill>
              </a:rPr>
              <a:t>Психология</a:t>
            </a:r>
            <a:br>
              <a:rPr lang="ru-RU" dirty="0">
                <a:solidFill>
                  <a:schemeClr val="tx1">
                    <a:alpha val="100000"/>
                  </a:schemeClr>
                </a:solidFill>
              </a:rPr>
            </a:br>
            <a:r>
              <a:rPr lang="ru-RU" dirty="0">
                <a:solidFill>
                  <a:schemeClr val="tx1">
                    <a:alpha val="100000"/>
                  </a:schemeClr>
                </a:solidFill>
              </a:rPr>
              <a:t>9 Литература универсального содержания (энциклопедии, словари, справочники и др</a:t>
            </a:r>
            <a:r>
              <a:rPr lang="ru-RU" dirty="0" smtClean="0">
                <a:solidFill>
                  <a:schemeClr val="tx1">
                    <a:alpha val="100000"/>
                  </a:schemeClr>
                </a:solidFill>
              </a:rPr>
              <a:t>.)</a:t>
            </a:r>
            <a:br>
              <a:rPr lang="ru-RU" dirty="0" smtClean="0">
                <a:solidFill>
                  <a:schemeClr val="tx1">
                    <a:alpha val="100000"/>
                  </a:schemeClr>
                </a:solidFill>
              </a:rPr>
            </a:br>
            <a:endParaRPr lang="ru-RU" dirty="0">
              <a:solidFill>
                <a:schemeClr val="tx1">
                  <a:alpha val="10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8567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Заголовок 1"/>
          <p:cNvSpPr>
            <a:spLocks noGrp="1"/>
          </p:cNvSpPr>
          <p:nvPr>
            <p:ph type="title"/>
          </p:nvPr>
        </p:nvSpPr>
        <p:spPr>
          <a:xfrm>
            <a:off x="179388" y="115888"/>
            <a:ext cx="8713787" cy="6337300"/>
          </a:xfrm>
        </p:spPr>
        <p:txBody>
          <a:bodyPr/>
          <a:lstStyle/>
          <a:p>
            <a:r>
              <a:rPr lang="ru-RU" smtClean="0"/>
              <a:t>	</a:t>
            </a:r>
            <a:r>
              <a:rPr lang="ru-RU" sz="2800" smtClean="0"/>
              <a:t>Структура СК определяется принятой в библиотеке системой библиотечно-библиографической классификации </a:t>
            </a:r>
            <a:r>
              <a:rPr lang="ru-RU" sz="2800" b="1" smtClean="0"/>
              <a:t>(ББК).</a:t>
            </a:r>
            <a:br>
              <a:rPr lang="ru-RU" sz="2800" b="1" smtClean="0"/>
            </a:br>
            <a:r>
              <a:rPr lang="ru-RU" sz="2800" b="1" smtClean="0"/>
              <a:t>	</a:t>
            </a:r>
            <a:r>
              <a:rPr lang="ru-RU" sz="2800" smtClean="0"/>
              <a:t>Вся литература, которая поступает в библиотеку, систематизируется в соответствии с этими таблицами и на каждую книгу составляется карточка с библиографическим описанием книги и индексом на каждую конкретную книгу.</a:t>
            </a:r>
            <a:br>
              <a:rPr lang="ru-RU" sz="2800" smtClean="0"/>
            </a:br>
            <a:r>
              <a:rPr lang="ru-RU" sz="2800" smtClean="0"/>
              <a:t>	 Эти карточки расставляются в нескольких видах каталогов, в том числе и систематическом.</a:t>
            </a:r>
            <a:r>
              <a:rPr lang="ru-RU" smtClean="0"/>
              <a:t/>
            </a:r>
            <a:br>
              <a:rPr lang="ru-RU" smtClean="0"/>
            </a:br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1247919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750" y="0"/>
            <a:ext cx="8229600" cy="6669088"/>
          </a:xfrm>
        </p:spPr>
        <p:txBody>
          <a:bodyPr>
            <a:normAutofit fontScale="90000"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smtClean="0">
                <a:solidFill>
                  <a:schemeClr val="tx1">
                    <a:alpha val="100000"/>
                  </a:schemeClr>
                </a:solidFill>
              </a:rPr>
              <a:t>	Весь </a:t>
            </a:r>
            <a:r>
              <a:rPr lang="ru-RU" dirty="0">
                <a:solidFill>
                  <a:schemeClr val="tx1">
                    <a:alpha val="100000"/>
                  </a:schemeClr>
                </a:solidFill>
              </a:rPr>
              <a:t>массив карточек в каталоге подразделяется на более мелкие подразделы, каждый из которых имеет свой разделитель. На разделителях, а также на этикетках ящиков СК указаны индексы и их словесное выражение. </a:t>
            </a:r>
            <a:br>
              <a:rPr lang="ru-RU" dirty="0">
                <a:solidFill>
                  <a:schemeClr val="tx1">
                    <a:alpha val="100000"/>
                  </a:schemeClr>
                </a:solidFill>
              </a:rPr>
            </a:br>
            <a:r>
              <a:rPr lang="ru-RU" dirty="0" smtClean="0">
                <a:solidFill>
                  <a:schemeClr val="tx1">
                    <a:alpha val="100000"/>
                  </a:schemeClr>
                </a:solidFill>
              </a:rPr>
              <a:t>	СК </a:t>
            </a:r>
            <a:r>
              <a:rPr lang="ru-RU" dirty="0">
                <a:solidFill>
                  <a:schemeClr val="tx1">
                    <a:alpha val="100000"/>
                  </a:schemeClr>
                </a:solidFill>
              </a:rPr>
              <a:t>довольно сложен в использовании. Для облегчения использования СК служит </a:t>
            </a:r>
            <a:r>
              <a:rPr lang="ru-RU" b="1" dirty="0">
                <a:solidFill>
                  <a:schemeClr val="tx1">
                    <a:alpha val="100000"/>
                  </a:schemeClr>
                </a:solidFill>
              </a:rPr>
              <a:t>алфавитно-предметный указатель (АПУ)</a:t>
            </a:r>
            <a:r>
              <a:rPr lang="ru-RU" dirty="0">
                <a:solidFill>
                  <a:schemeClr val="tx1">
                    <a:alpha val="100000"/>
                  </a:schemeClr>
                </a:solidFill>
              </a:rPr>
              <a:t>. </a:t>
            </a:r>
            <a:r>
              <a:rPr lang="ru-RU" dirty="0" smtClean="0">
                <a:solidFill>
                  <a:schemeClr val="tx1">
                    <a:alpha val="100000"/>
                  </a:schemeClr>
                </a:solidFill>
              </a:rPr>
              <a:t>	Он </a:t>
            </a:r>
            <a:r>
              <a:rPr lang="ru-RU" dirty="0">
                <a:solidFill>
                  <a:schemeClr val="tx1">
                    <a:alpha val="100000"/>
                  </a:schemeClr>
                </a:solidFill>
              </a:rPr>
              <a:t>представляет собой перечень ключевых слов-понятий с указанием индексов библиотечно-библиографической классификации (ББК). </a:t>
            </a:r>
          </a:p>
        </p:txBody>
      </p:sp>
    </p:spTree>
    <p:extLst>
      <p:ext uri="{BB962C8B-B14F-4D97-AF65-F5344CB8AC3E}">
        <p14:creationId xmlns:p14="http://schemas.microsoft.com/office/powerpoint/2010/main" val="651243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58775"/>
            <a:ext cx="8229600" cy="6310313"/>
          </a:xfrm>
        </p:spPr>
        <p:txBody>
          <a:bodyPr>
            <a:normAutofit fontScale="90000"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i="1" u="sng" dirty="0" smtClean="0">
                <a:solidFill>
                  <a:schemeClr val="tx1">
                    <a:alpha val="100000"/>
                  </a:schemeClr>
                </a:solidFill>
              </a:rPr>
              <a:t>Например</a:t>
            </a:r>
            <a:r>
              <a:rPr lang="ru-RU" dirty="0">
                <a:solidFill>
                  <a:schemeClr val="tx1">
                    <a:alpha val="100000"/>
                  </a:schemeClr>
                </a:solidFill>
              </a:rPr>
              <a:t>, вам нужно найти литературу по культуре поведения. Вы находите в АПУ ключевые слова „Культура поведения”. На карточке АПУ возле этого понятия будет стоять индекс соответствующего отдела каталога. Вы находите в каталоге нужный отдел, просматриваете находящиеся в нем карточки с описанием книг  и выписываете те книги, которые вам нужны. </a:t>
            </a:r>
            <a:r>
              <a:rPr lang="ru-RU" dirty="0" smtClean="0">
                <a:solidFill>
                  <a:schemeClr val="tx1">
                    <a:alpha val="100000"/>
                  </a:schemeClr>
                </a:solidFill>
              </a:rPr>
              <a:t/>
            </a:r>
            <a:br>
              <a:rPr lang="ru-RU" dirty="0" smtClean="0">
                <a:solidFill>
                  <a:schemeClr val="tx1">
                    <a:alpha val="100000"/>
                  </a:schemeClr>
                </a:solidFill>
              </a:rPr>
            </a:br>
            <a:endParaRPr lang="ru-RU" dirty="0">
              <a:solidFill>
                <a:schemeClr val="tx1">
                  <a:alpha val="10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9626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Заголовок 1"/>
          <p:cNvSpPr>
            <a:spLocks noGrp="1"/>
          </p:cNvSpPr>
          <p:nvPr>
            <p:ph type="title"/>
          </p:nvPr>
        </p:nvSpPr>
        <p:spPr>
          <a:xfrm>
            <a:off x="468313" y="908050"/>
            <a:ext cx="8229600" cy="4897438"/>
          </a:xfrm>
        </p:spPr>
        <p:txBody>
          <a:bodyPr/>
          <a:lstStyle/>
          <a:p>
            <a:r>
              <a:rPr lang="ru-RU" sz="2800" smtClean="0"/>
              <a:t>	Таким образом, к СК следует обращаться в том случае, когда вам необходимо: </a:t>
            </a:r>
            <a:br>
              <a:rPr lang="ru-RU" sz="2800" smtClean="0"/>
            </a:br>
            <a:r>
              <a:rPr lang="ru-RU" sz="2800" smtClean="0"/>
              <a:t>	а) подобрать литературу по определенной теме или отрасли знания: педагогике, экономике, информатике и др.; </a:t>
            </a:r>
            <a:br>
              <a:rPr lang="ru-RU" sz="2800" smtClean="0"/>
            </a:br>
            <a:r>
              <a:rPr lang="ru-RU" sz="2800" smtClean="0"/>
              <a:t>	б) найти книгу, если вы не знаете ее точного названия или фамилии автора. </a:t>
            </a:r>
            <a:br>
              <a:rPr lang="ru-RU" sz="2800" smtClean="0"/>
            </a:br>
            <a:r>
              <a:rPr lang="ru-RU" sz="2800" smtClean="0"/>
              <a:t>	Если же вам известны эти сведения, следует обращаться к другому </a:t>
            </a:r>
            <a:r>
              <a:rPr lang="ru-RU" sz="2800" b="1" smtClean="0"/>
              <a:t>каталогу – алфавитному.</a:t>
            </a:r>
            <a:br>
              <a:rPr lang="ru-RU" sz="2800" b="1" smtClean="0"/>
            </a:br>
            <a:endParaRPr lang="ru-RU" sz="2800" smtClean="0"/>
          </a:p>
        </p:txBody>
      </p:sp>
    </p:spTree>
    <p:extLst>
      <p:ext uri="{BB962C8B-B14F-4D97-AF65-F5344CB8AC3E}">
        <p14:creationId xmlns:p14="http://schemas.microsoft.com/office/powerpoint/2010/main" val="252713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750" y="358775"/>
            <a:ext cx="8424863" cy="6165850"/>
          </a:xfrm>
        </p:spPr>
        <p:txBody>
          <a:bodyPr>
            <a:normAutofit fontScale="90000"/>
          </a:bodyPr>
          <a:lstStyle/>
          <a:p>
            <a:pPr indent="449263" algn="ctr">
              <a:lnSpc>
                <a:spcPct val="150000"/>
              </a:lnSpc>
            </a:pPr>
            <a:r>
              <a:rPr lang="ru-RU" sz="3200" b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Правила оформления требования</a:t>
            </a:r>
            <a:br>
              <a:rPr lang="ru-RU" sz="3200" b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на книгу</a:t>
            </a:r>
            <a:r>
              <a:rPr lang="ru-RU" sz="2900" b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900" b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900" b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900" smtClean="0"/>
              <a:t>Чтобы получить в библиотеке нужную книгу, вы должны четко, разборчивым почерком заполнить на отдельном листке требование на книгу. Затем  это требование передать библиотекарю для поиска им книг в книгохранилище.</a:t>
            </a:r>
            <a:br>
              <a:rPr lang="ru-RU" sz="2900" smtClean="0"/>
            </a:br>
            <a:endParaRPr lang="ru-RU" sz="290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35885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49" name="Заголовок 1"/>
          <p:cNvSpPr>
            <a:spLocks noGrp="1"/>
          </p:cNvSpPr>
          <p:nvPr>
            <p:ph type="title"/>
          </p:nvPr>
        </p:nvSpPr>
        <p:spPr>
          <a:xfrm>
            <a:off x="395288" y="-674688"/>
            <a:ext cx="8229600" cy="7272338"/>
          </a:xfrm>
        </p:spPr>
        <p:txBody>
          <a:bodyPr/>
          <a:lstStyle/>
          <a:p>
            <a:r>
              <a:rPr lang="ru-RU" smtClean="0"/>
              <a:t>	Прежде всего вы должны указать </a:t>
            </a:r>
            <a:r>
              <a:rPr lang="ru-RU" u="sng" smtClean="0"/>
              <a:t>индекс (шифр) книги</a:t>
            </a:r>
            <a:r>
              <a:rPr lang="ru-RU" smtClean="0"/>
              <a:t>. Он находится в верхнем левом углу каталожной карточки. </a:t>
            </a:r>
            <a:r>
              <a:rPr lang="ru-RU" b="1" smtClean="0"/>
              <a:t>Верхняя часть шифра </a:t>
            </a:r>
            <a:r>
              <a:rPr lang="ru-RU" smtClean="0"/>
              <a:t>– </a:t>
            </a:r>
            <a:r>
              <a:rPr lang="ru-RU" b="1" smtClean="0"/>
              <a:t>цифра</a:t>
            </a:r>
            <a:r>
              <a:rPr lang="ru-RU" smtClean="0"/>
              <a:t>, условно обозначающая отрасль знания, </a:t>
            </a:r>
            <a:r>
              <a:rPr lang="ru-RU" b="1" smtClean="0"/>
              <a:t>нижняя часть – авторский знак</a:t>
            </a:r>
            <a:r>
              <a:rPr lang="ru-RU" smtClean="0"/>
              <a:t>. </a:t>
            </a:r>
            <a:br>
              <a:rPr lang="ru-RU" smtClean="0"/>
            </a:br>
            <a:r>
              <a:rPr lang="ru-RU" smtClean="0"/>
              <a:t>	Авторский знак в шифре всегда должен совпадать с первой буквой заголовка (началом описания книги) независимо от того есть в книге автор или описание книги начинается с заглавия.</a:t>
            </a:r>
          </a:p>
        </p:txBody>
      </p:sp>
    </p:spTree>
    <p:extLst>
      <p:ext uri="{BB962C8B-B14F-4D97-AF65-F5344CB8AC3E}">
        <p14:creationId xmlns:p14="http://schemas.microsoft.com/office/powerpoint/2010/main" val="3873285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3" name="Заголовок 1"/>
          <p:cNvSpPr>
            <a:spLocks noGrp="1"/>
          </p:cNvSpPr>
          <p:nvPr>
            <p:ph type="title"/>
          </p:nvPr>
        </p:nvSpPr>
        <p:spPr>
          <a:xfrm>
            <a:off x="179388" y="358775"/>
            <a:ext cx="8964612" cy="6238875"/>
          </a:xfrm>
        </p:spPr>
        <p:txBody>
          <a:bodyPr/>
          <a:lstStyle/>
          <a:p>
            <a:r>
              <a:rPr lang="ru-RU" sz="2600" smtClean="0"/>
              <a:t>Затем нужно написать фамилию автора (если он есть), заглавие, место и год издания книги.</a:t>
            </a:r>
            <a:br>
              <a:rPr lang="ru-RU" sz="2600" smtClean="0"/>
            </a:br>
            <a:r>
              <a:rPr lang="ru-RU" sz="2600" smtClean="0"/>
              <a:t> </a:t>
            </a:r>
            <a:br>
              <a:rPr lang="ru-RU" sz="2600" smtClean="0"/>
            </a:br>
            <a:r>
              <a:rPr lang="ru-RU" sz="2600" b="1" smtClean="0"/>
              <a:t>Образцы заполнения требования:</a:t>
            </a:r>
            <a:r>
              <a:rPr lang="ru-RU" sz="2600" smtClean="0"/>
              <a:t/>
            </a:r>
            <a:br>
              <a:rPr lang="ru-RU" sz="2600" smtClean="0"/>
            </a:br>
            <a:r>
              <a:rPr lang="ru-RU" sz="2600" b="1" smtClean="0">
                <a:latin typeface="Arial" charset="0"/>
                <a:cs typeface="Arial" charset="0"/>
              </a:rPr>
              <a:t>9</a:t>
            </a:r>
            <a:r>
              <a:rPr lang="uk-UA" sz="2600" b="1" smtClean="0">
                <a:latin typeface="Arial" charset="0"/>
                <a:cs typeface="Arial" charset="0"/>
              </a:rPr>
              <a:t>5</a:t>
            </a:r>
            <a:r>
              <a:rPr lang="uk-UA" sz="2600" smtClean="0">
                <a:latin typeface="Arial" charset="0"/>
                <a:cs typeface="Arial" charset="0"/>
              </a:rPr>
              <a:t>         </a:t>
            </a:r>
            <a:r>
              <a:rPr lang="ru-RU" sz="2600" smtClean="0">
                <a:latin typeface="Arial" charset="0"/>
                <a:cs typeface="Arial" charset="0"/>
              </a:rPr>
              <a:t>Науковий пошук молодих досл</a:t>
            </a:r>
            <a:r>
              <a:rPr lang="uk-UA" sz="2600" smtClean="0">
                <a:latin typeface="Arial" charset="0"/>
                <a:cs typeface="Arial" charset="0"/>
              </a:rPr>
              <a:t>ід</a:t>
            </a:r>
            <a:r>
              <a:rPr lang="ru-RU" sz="2600" smtClean="0">
                <a:latin typeface="Arial" charset="0"/>
                <a:cs typeface="Arial" charset="0"/>
              </a:rPr>
              <a:t>ни</a:t>
            </a:r>
            <a:r>
              <a:rPr lang="uk-UA" sz="2600" smtClean="0">
                <a:latin typeface="Arial" charset="0"/>
                <a:cs typeface="Arial" charset="0"/>
              </a:rPr>
              <a:t>кі</a:t>
            </a:r>
            <a:r>
              <a:rPr lang="ru-RU" sz="2600" smtClean="0">
                <a:latin typeface="Arial" charset="0"/>
                <a:cs typeface="Arial" charset="0"/>
              </a:rPr>
              <a:t>в.-    </a:t>
            </a:r>
            <a:br>
              <a:rPr lang="ru-RU" sz="2600" smtClean="0">
                <a:latin typeface="Arial" charset="0"/>
                <a:cs typeface="Arial" charset="0"/>
              </a:rPr>
            </a:br>
            <a:r>
              <a:rPr lang="ru-RU" sz="2600" b="1" smtClean="0">
                <a:latin typeface="Arial" charset="0"/>
                <a:cs typeface="Arial" charset="0"/>
              </a:rPr>
              <a:t>Н34</a:t>
            </a:r>
            <a:r>
              <a:rPr lang="ru-RU" sz="2600" smtClean="0">
                <a:latin typeface="Arial" charset="0"/>
                <a:cs typeface="Arial" charset="0"/>
              </a:rPr>
              <a:t>     </a:t>
            </a:r>
            <a:r>
              <a:rPr lang="uk-UA" sz="2600" smtClean="0">
                <a:latin typeface="Arial" charset="0"/>
                <a:cs typeface="Arial" charset="0"/>
              </a:rPr>
              <a:t>     </a:t>
            </a:r>
            <a:r>
              <a:rPr lang="ru-RU" sz="2600" smtClean="0">
                <a:latin typeface="Arial" charset="0"/>
                <a:cs typeface="Arial" charset="0"/>
              </a:rPr>
              <a:t>Луганськ, 2007. – Вип. 2.</a:t>
            </a:r>
            <a:br>
              <a:rPr lang="ru-RU" sz="2600" smtClean="0">
                <a:latin typeface="Arial" charset="0"/>
                <a:cs typeface="Arial" charset="0"/>
              </a:rPr>
            </a:br>
            <a:r>
              <a:rPr lang="ru-RU" sz="2600" smtClean="0">
                <a:latin typeface="Arial" charset="0"/>
                <a:cs typeface="Arial" charset="0"/>
              </a:rPr>
              <a:t/>
            </a:r>
            <a:br>
              <a:rPr lang="ru-RU" sz="2600" smtClean="0">
                <a:latin typeface="Arial" charset="0"/>
                <a:cs typeface="Arial" charset="0"/>
              </a:rPr>
            </a:br>
            <a:r>
              <a:rPr lang="ru-RU" sz="2600" b="1" smtClean="0">
                <a:latin typeface="Arial" charset="0"/>
                <a:cs typeface="Arial" charset="0"/>
              </a:rPr>
              <a:t>22.3 </a:t>
            </a:r>
            <a:r>
              <a:rPr lang="uk-UA" sz="2600" b="1" smtClean="0">
                <a:latin typeface="Arial" charset="0"/>
                <a:cs typeface="Arial" charset="0"/>
              </a:rPr>
              <a:t>     </a:t>
            </a:r>
            <a:r>
              <a:rPr lang="ru-RU" sz="2600" smtClean="0">
                <a:latin typeface="Arial" charset="0"/>
                <a:cs typeface="Arial" charset="0"/>
              </a:rPr>
              <a:t>Гончаренко С</a:t>
            </a:r>
            <a:r>
              <a:rPr lang="uk-UA" sz="2600" smtClean="0">
                <a:latin typeface="Arial" charset="0"/>
                <a:cs typeface="Arial" charset="0"/>
              </a:rPr>
              <a:t>. </a:t>
            </a:r>
            <a:r>
              <a:rPr lang="ru-RU" sz="2600" smtClean="0">
                <a:latin typeface="Arial" charset="0"/>
                <a:cs typeface="Arial" charset="0"/>
              </a:rPr>
              <a:t>У.</a:t>
            </a:r>
            <a:br>
              <a:rPr lang="ru-RU" sz="2600" smtClean="0">
                <a:latin typeface="Arial" charset="0"/>
                <a:cs typeface="Arial" charset="0"/>
              </a:rPr>
            </a:br>
            <a:r>
              <a:rPr lang="ru-RU" sz="2600" b="1" smtClean="0">
                <a:latin typeface="Arial" charset="0"/>
                <a:cs typeface="Arial" charset="0"/>
              </a:rPr>
              <a:t>Г65</a:t>
            </a:r>
            <a:r>
              <a:rPr lang="ru-RU" sz="2600" smtClean="0">
                <a:latin typeface="Arial" charset="0"/>
                <a:cs typeface="Arial" charset="0"/>
              </a:rPr>
              <a:t>     </a:t>
            </a:r>
            <a:r>
              <a:rPr lang="uk-UA" sz="2600" smtClean="0">
                <a:latin typeface="Arial" charset="0"/>
                <a:cs typeface="Arial" charset="0"/>
              </a:rPr>
              <a:t>  </a:t>
            </a:r>
            <a:r>
              <a:rPr lang="ru-RU" sz="2600" smtClean="0">
                <a:latin typeface="Arial" charset="0"/>
                <a:cs typeface="Arial" charset="0"/>
              </a:rPr>
              <a:t>Физика : учеб. пособие для 11 кл.</a:t>
            </a:r>
            <a:r>
              <a:rPr lang="uk-UA" sz="2600" smtClean="0">
                <a:latin typeface="Arial" charset="0"/>
                <a:cs typeface="Arial" charset="0"/>
              </a:rPr>
              <a:t> –</a:t>
            </a:r>
            <a:r>
              <a:rPr lang="ru-RU" sz="2600" smtClean="0">
                <a:latin typeface="Arial" charset="0"/>
                <a:cs typeface="Arial" charset="0"/>
              </a:rPr>
              <a:t> Киев, 2006.</a:t>
            </a:r>
            <a:br>
              <a:rPr lang="ru-RU" sz="2600" smtClean="0">
                <a:latin typeface="Arial" charset="0"/>
                <a:cs typeface="Arial" charset="0"/>
              </a:rPr>
            </a:br>
            <a:r>
              <a:rPr lang="ru-RU" sz="2600" smtClean="0">
                <a:latin typeface="Arial" charset="0"/>
                <a:cs typeface="Arial" charset="0"/>
              </a:rPr>
              <a:t>                                                                                                                                                                                                    </a:t>
            </a:r>
            <a:br>
              <a:rPr lang="ru-RU" sz="2600" smtClean="0">
                <a:latin typeface="Arial" charset="0"/>
                <a:cs typeface="Arial" charset="0"/>
              </a:rPr>
            </a:br>
            <a:r>
              <a:rPr lang="ru-RU" sz="2600" b="1" smtClean="0">
                <a:latin typeface="Arial" charset="0"/>
                <a:cs typeface="Arial" charset="0"/>
              </a:rPr>
              <a:t>74</a:t>
            </a:r>
            <a:r>
              <a:rPr lang="ru-RU" sz="2600" smtClean="0">
                <a:latin typeface="Arial" charset="0"/>
                <a:cs typeface="Arial" charset="0"/>
              </a:rPr>
              <a:t>   </a:t>
            </a:r>
            <a:r>
              <a:rPr lang="uk-UA" sz="2600" smtClean="0">
                <a:latin typeface="Arial" charset="0"/>
                <a:cs typeface="Arial" charset="0"/>
              </a:rPr>
              <a:t>       </a:t>
            </a:r>
            <a:r>
              <a:rPr lang="ru-RU" sz="2600" smtClean="0">
                <a:latin typeface="Arial" charset="0"/>
                <a:cs typeface="Arial" charset="0"/>
              </a:rPr>
              <a:t>Педаго</a:t>
            </a:r>
            <a:r>
              <a:rPr lang="uk-UA" sz="2600" smtClean="0">
                <a:latin typeface="Arial" charset="0"/>
                <a:cs typeface="Arial" charset="0"/>
              </a:rPr>
              <a:t>гі</a:t>
            </a:r>
            <a:r>
              <a:rPr lang="ru-RU" sz="2600" smtClean="0">
                <a:latin typeface="Arial" charset="0"/>
                <a:cs typeface="Arial" charset="0"/>
              </a:rPr>
              <a:t>чна майстерн</a:t>
            </a:r>
            <a:r>
              <a:rPr lang="uk-UA" sz="2600" smtClean="0">
                <a:latin typeface="Arial" charset="0"/>
                <a:cs typeface="Arial" charset="0"/>
              </a:rPr>
              <a:t>іс</a:t>
            </a:r>
            <a:r>
              <a:rPr lang="ru-RU" sz="2600" smtClean="0">
                <a:latin typeface="Arial" charset="0"/>
                <a:cs typeface="Arial" charset="0"/>
              </a:rPr>
              <a:t>ть : хрестомат</a:t>
            </a:r>
            <a:r>
              <a:rPr lang="uk-UA" sz="2600" smtClean="0">
                <a:latin typeface="Arial" charset="0"/>
                <a:cs typeface="Arial" charset="0"/>
              </a:rPr>
              <a:t>і</a:t>
            </a:r>
            <a:r>
              <a:rPr lang="ru-RU" sz="2600" smtClean="0">
                <a:latin typeface="Arial" charset="0"/>
                <a:cs typeface="Arial" charset="0"/>
              </a:rPr>
              <a:t>я / за                                                                                                           </a:t>
            </a:r>
            <a:r>
              <a:rPr lang="ru-RU" sz="2600" b="1" smtClean="0">
                <a:latin typeface="Arial" charset="0"/>
                <a:cs typeface="Arial" charset="0"/>
              </a:rPr>
              <a:t>П24</a:t>
            </a:r>
            <a:r>
              <a:rPr lang="ru-RU" sz="2600" smtClean="0">
                <a:latin typeface="Arial" charset="0"/>
                <a:cs typeface="Arial" charset="0"/>
              </a:rPr>
              <a:t>       ред. </a:t>
            </a:r>
            <a:r>
              <a:rPr lang="uk-UA" sz="2600" smtClean="0">
                <a:latin typeface="Arial" charset="0"/>
                <a:cs typeface="Arial" charset="0"/>
              </a:rPr>
              <a:t>І</a:t>
            </a:r>
            <a:r>
              <a:rPr lang="ru-RU" sz="2600" smtClean="0">
                <a:latin typeface="Arial" charset="0"/>
                <a:cs typeface="Arial" charset="0"/>
              </a:rPr>
              <a:t>. А. Зязюна.- К., 2006.</a:t>
            </a:r>
            <a:r>
              <a:rPr lang="ru-RU" sz="2000" smtClean="0">
                <a:latin typeface="Arial" charset="0"/>
                <a:cs typeface="Arial" charset="0"/>
              </a:rPr>
              <a:t/>
            </a:r>
            <a:br>
              <a:rPr lang="ru-RU" sz="2000" smtClean="0">
                <a:latin typeface="Arial" charset="0"/>
                <a:cs typeface="Arial" charset="0"/>
              </a:rPr>
            </a:br>
            <a:endParaRPr lang="ru-RU" sz="2000" smtClean="0"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75918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>
          <a:xfrm>
            <a:off x="468313" y="2133600"/>
            <a:ext cx="8229600" cy="4525963"/>
          </a:xfrm>
        </p:spPr>
        <p:txBody>
          <a:bodyPr>
            <a:normAutofit/>
          </a:bodyPr>
          <a:lstStyle/>
          <a:p>
            <a:pPr marL="0" indent="0" algn="just">
              <a:spcBef>
                <a:spcPct val="0"/>
              </a:spcBef>
              <a:buFontTx/>
              <a:buNone/>
            </a:pPr>
            <a:r>
              <a:rPr lang="ru-RU" b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	</a:t>
            </a:r>
          </a:p>
          <a:p>
            <a:pPr marL="0" indent="0" algn="just">
              <a:spcBef>
                <a:spcPct val="0"/>
              </a:spcBef>
              <a:buFontTx/>
              <a:buNone/>
            </a:pPr>
            <a:r>
              <a:rPr lang="ru-RU" b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b="1" smtClean="0">
                <a:solidFill>
                  <a:srgbClr val="7030A0"/>
                </a:solidFill>
                <a:cs typeface="Times New Roman" pitchFamily="18" charset="0"/>
              </a:rPr>
              <a:t>Справочно-библиографический аппарат - это совокупность традиционных и электронных справочных и библиографических изданий, библиотечных каталогов и картотек, предназначенных для поиска необходимой информации. 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8313" y="1268413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ru-RU" sz="4800" b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1. Справочно - библиографический аппарат</a:t>
            </a:r>
            <a:endParaRPr lang="ru-RU" sz="480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953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13" y="188913"/>
            <a:ext cx="8229600" cy="6858000"/>
          </a:xfrm>
        </p:spPr>
        <p:txBody>
          <a:bodyPr>
            <a:normAutofit fontScale="90000"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Каталожная  карточка</a:t>
            </a:r>
            <a:br>
              <a:rPr lang="ru-RU" sz="4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b="1" dirty="0" smtClean="0">
                <a:latin typeface="+mn-lt"/>
                <a:cs typeface="Times New Roman" pitchFamily="18" charset="0"/>
              </a:rPr>
              <a:t>Каталожная карточка – паспорт книги. </a:t>
            </a:r>
            <a:r>
              <a:rPr lang="ru-RU" dirty="0" smtClean="0">
                <a:latin typeface="+mn-lt"/>
                <a:cs typeface="Times New Roman" pitchFamily="18" charset="0"/>
              </a:rPr>
              <a:t>Библиографическое описание как паспорт удостоверяет «личность» книги  и  составляет основу  библиографической записи. Это набор главных данных: автор, заглавие, год издания, место издания, количественная характеристика и др.  Все эти данные  вносятся на каталожную карточку.</a:t>
            </a:r>
            <a:r>
              <a:rPr lang="ru-RU" sz="3200" dirty="0" smtClean="0">
                <a:latin typeface="+mn-lt"/>
                <a:cs typeface="Times New Roman" pitchFamily="18" charset="0"/>
              </a:rPr>
              <a:t/>
            </a:r>
            <a:br>
              <a:rPr lang="ru-RU" sz="3200" dirty="0" smtClean="0">
                <a:latin typeface="+mn-lt"/>
                <a:cs typeface="Times New Roman" pitchFamily="18" charset="0"/>
              </a:rPr>
            </a:br>
            <a:endParaRPr lang="ru-RU" sz="4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49121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Заголовок 1"/>
          <p:cNvSpPr>
            <a:spLocks noGrp="1"/>
          </p:cNvSpPr>
          <p:nvPr>
            <p:ph type="title"/>
          </p:nvPr>
        </p:nvSpPr>
        <p:spPr>
          <a:xfrm>
            <a:off x="457200" y="358775"/>
            <a:ext cx="8229600" cy="1143000"/>
          </a:xfrm>
        </p:spPr>
        <p:txBody>
          <a:bodyPr/>
          <a:lstStyle/>
          <a:p>
            <a:endParaRPr lang="ru-RU" smtClean="0"/>
          </a:p>
        </p:txBody>
      </p:sp>
      <p:pic>
        <p:nvPicPr>
          <p:cNvPr id="563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46038" y="0"/>
            <a:ext cx="919003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965769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58775"/>
            <a:ext cx="8229600" cy="6238875"/>
          </a:xfrm>
        </p:spPr>
        <p:txBody>
          <a:bodyPr>
            <a:normAutofit fontScale="90000"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smtClean="0">
                <a:solidFill>
                  <a:schemeClr val="tx1">
                    <a:alpha val="100000"/>
                  </a:schemeClr>
                </a:solidFill>
              </a:rPr>
              <a:t>	Знание правил библиографического описания документа помогает читать библиографические записи, т.е. определять по ним нужные книги, заказывать книги в библиотеках и книжных магазинах, самостоятельно описывать документы и на этой основе составлять для себя списки литературы и личные картотеки, вести самостоятельный библиографический поиск.</a:t>
            </a:r>
            <a:br>
              <a:rPr lang="ru-RU" dirty="0" smtClean="0">
                <a:solidFill>
                  <a:schemeClr val="tx1">
                    <a:alpha val="100000"/>
                  </a:schemeClr>
                </a:solidFill>
              </a:rPr>
            </a:br>
            <a:endParaRPr lang="ru-RU" dirty="0">
              <a:solidFill>
                <a:schemeClr val="tx1">
                  <a:alpha val="10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710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Заголовок 1"/>
          <p:cNvSpPr>
            <a:spLocks noGrp="1"/>
          </p:cNvSpPr>
          <p:nvPr>
            <p:ph type="title"/>
          </p:nvPr>
        </p:nvSpPr>
        <p:spPr>
          <a:xfrm>
            <a:off x="457200" y="358775"/>
            <a:ext cx="8229600" cy="1143000"/>
          </a:xfrm>
        </p:spPr>
        <p:txBody>
          <a:bodyPr/>
          <a:lstStyle/>
          <a:p>
            <a:endParaRPr lang="ru-RU" smtClean="0"/>
          </a:p>
        </p:txBody>
      </p:sp>
      <p:pic>
        <p:nvPicPr>
          <p:cNvPr id="5837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5193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838078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2988" y="358775"/>
            <a:ext cx="7643812" cy="6310313"/>
          </a:xfrm>
        </p:spPr>
        <p:txBody>
          <a:bodyPr>
            <a:normAutofit fontScale="90000"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smtClean="0">
                <a:solidFill>
                  <a:schemeClr val="tx1">
                    <a:alpha val="100000"/>
                  </a:schemeClr>
                </a:solidFill>
              </a:rPr>
              <a:t>	Макет аннотированной каталожной карточки – один из основных элементов выходных сведений печатного издания.</a:t>
            </a:r>
            <a:br>
              <a:rPr lang="ru-RU" dirty="0" smtClean="0">
                <a:solidFill>
                  <a:schemeClr val="tx1">
                    <a:alpha val="100000"/>
                  </a:schemeClr>
                </a:solidFill>
              </a:rPr>
            </a:br>
            <a:r>
              <a:rPr lang="ru-RU" dirty="0">
                <a:solidFill>
                  <a:schemeClr val="tx1">
                    <a:alpha val="100000"/>
                  </a:schemeClr>
                </a:solidFill>
              </a:rPr>
              <a:t>	</a:t>
            </a:r>
            <a:r>
              <a:rPr lang="ru-RU" dirty="0" smtClean="0">
                <a:solidFill>
                  <a:schemeClr val="tx1">
                    <a:alpha val="100000"/>
                  </a:schemeClr>
                </a:solidFill>
              </a:rPr>
              <a:t>Для книжных изданий это – нижняя часть оборота титульного листа или последняя страница издания.</a:t>
            </a:r>
            <a:br>
              <a:rPr lang="ru-RU" dirty="0" smtClean="0">
                <a:solidFill>
                  <a:schemeClr val="tx1">
                    <a:alpha val="100000"/>
                  </a:schemeClr>
                </a:solidFill>
              </a:rPr>
            </a:br>
            <a:r>
              <a:rPr lang="ru-RU" dirty="0" smtClean="0">
                <a:solidFill>
                  <a:schemeClr val="tx1">
                    <a:alpha val="100000"/>
                  </a:schemeClr>
                </a:solidFill>
              </a:rPr>
              <a:t>	</a:t>
            </a:r>
            <a:r>
              <a:rPr lang="ru-RU" dirty="0">
                <a:solidFill>
                  <a:schemeClr val="tx1">
                    <a:alpha val="100000"/>
                  </a:schemeClr>
                </a:solidFill>
              </a:rPr>
              <a:t>Состоит из библиографической записи, которая включает в себя следующие  составные части:	</a:t>
            </a:r>
            <a:r>
              <a:rPr lang="ru-RU" dirty="0" smtClean="0">
                <a:solidFill>
                  <a:schemeClr val="tx1">
                    <a:alpha val="100000"/>
                  </a:schemeClr>
                </a:solidFill>
              </a:rPr>
              <a:t/>
            </a:r>
            <a:br>
              <a:rPr lang="ru-RU" dirty="0" smtClean="0">
                <a:solidFill>
                  <a:schemeClr val="tx1">
                    <a:alpha val="100000"/>
                  </a:schemeClr>
                </a:solidFill>
              </a:rPr>
            </a:br>
            <a:endParaRPr lang="ru-RU" dirty="0">
              <a:solidFill>
                <a:schemeClr val="tx1">
                  <a:alpha val="10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1748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7" name="Заголовок 1"/>
          <p:cNvSpPr>
            <a:spLocks noGrp="1"/>
          </p:cNvSpPr>
          <p:nvPr>
            <p:ph type="title"/>
          </p:nvPr>
        </p:nvSpPr>
        <p:spPr>
          <a:xfrm>
            <a:off x="457200" y="358775"/>
            <a:ext cx="8229600" cy="6238875"/>
          </a:xfrm>
        </p:spPr>
        <p:txBody>
          <a:bodyPr/>
          <a:lstStyle/>
          <a:p>
            <a:endParaRPr lang="ru-RU" smtClean="0"/>
          </a:p>
        </p:txBody>
      </p:sp>
      <p:pic>
        <p:nvPicPr>
          <p:cNvPr id="60418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999008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476250"/>
            <a:ext cx="9144000" cy="5783263"/>
          </a:xfrm>
        </p:spPr>
        <p:txBody>
          <a:bodyPr>
            <a:normAutofit fontScale="90000"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300" b="1" dirty="0" smtClean="0">
                <a:solidFill>
                  <a:schemeClr val="tx1">
                    <a:alpha val="100000"/>
                  </a:schemeClr>
                </a:solidFill>
              </a:rPr>
              <a:t>	Заголовок – </a:t>
            </a:r>
            <a:r>
              <a:rPr lang="ru-RU" sz="3300" dirty="0" smtClean="0">
                <a:solidFill>
                  <a:schemeClr val="tx1">
                    <a:alpha val="100000"/>
                  </a:schemeClr>
                </a:solidFill>
              </a:rPr>
              <a:t>полужирным шрифтом. Обычно это фамилии и инициалы авторов.</a:t>
            </a:r>
            <a:br>
              <a:rPr lang="ru-RU" sz="3300" dirty="0" smtClean="0">
                <a:solidFill>
                  <a:schemeClr val="tx1">
                    <a:alpha val="100000"/>
                  </a:schemeClr>
                </a:solidFill>
              </a:rPr>
            </a:br>
            <a:r>
              <a:rPr lang="ru-RU" sz="3300" dirty="0">
                <a:solidFill>
                  <a:schemeClr val="tx1">
                    <a:alpha val="100000"/>
                  </a:schemeClr>
                </a:solidFill>
              </a:rPr>
              <a:t>	</a:t>
            </a:r>
            <a:r>
              <a:rPr lang="ru-RU" sz="3300" b="1" dirty="0" smtClean="0">
                <a:solidFill>
                  <a:schemeClr val="tx1">
                    <a:alpha val="100000"/>
                  </a:schemeClr>
                </a:solidFill>
              </a:rPr>
              <a:t>Библиографическое описание – </a:t>
            </a:r>
            <a:r>
              <a:rPr lang="ru-RU" sz="3300" dirty="0" smtClean="0">
                <a:solidFill>
                  <a:schemeClr val="tx1">
                    <a:alpha val="100000"/>
                  </a:schemeClr>
                </a:solidFill>
              </a:rPr>
              <a:t>расположено под заголовком  и состоит из следующих частей :</a:t>
            </a:r>
            <a:br>
              <a:rPr lang="ru-RU" sz="3300" dirty="0" smtClean="0">
                <a:solidFill>
                  <a:schemeClr val="tx1">
                    <a:alpha val="100000"/>
                  </a:schemeClr>
                </a:solidFill>
              </a:rPr>
            </a:br>
            <a:r>
              <a:rPr lang="ru-RU" sz="3300" dirty="0" smtClean="0">
                <a:solidFill>
                  <a:schemeClr val="tx1">
                    <a:alpha val="100000"/>
                  </a:schemeClr>
                </a:solidFill>
              </a:rPr>
              <a:t>1. </a:t>
            </a:r>
            <a:r>
              <a:rPr lang="ru-RU" sz="3300" u="sng" dirty="0" smtClean="0">
                <a:solidFill>
                  <a:schemeClr val="tx1">
                    <a:alpha val="100000"/>
                  </a:schemeClr>
                </a:solidFill>
              </a:rPr>
              <a:t>Область заглавия и сведений об ответственности</a:t>
            </a:r>
            <a:r>
              <a:rPr lang="ru-RU" sz="3300" dirty="0" smtClean="0">
                <a:solidFill>
                  <a:schemeClr val="tx1">
                    <a:alpha val="100000"/>
                  </a:schemeClr>
                </a:solidFill>
              </a:rPr>
              <a:t>. Например: Байкал в вопросах и ответах.</a:t>
            </a:r>
            <a:br>
              <a:rPr lang="ru-RU" sz="3300" dirty="0" smtClean="0">
                <a:solidFill>
                  <a:schemeClr val="tx1">
                    <a:alpha val="100000"/>
                  </a:schemeClr>
                </a:solidFill>
              </a:rPr>
            </a:br>
            <a:r>
              <a:rPr lang="ru-RU" sz="3300" dirty="0" smtClean="0">
                <a:solidFill>
                  <a:schemeClr val="tx1">
                    <a:alpha val="100000"/>
                  </a:schemeClr>
                </a:solidFill>
              </a:rPr>
              <a:t>2. </a:t>
            </a:r>
            <a:r>
              <a:rPr lang="ru-RU" sz="3300" u="sng" dirty="0" smtClean="0">
                <a:solidFill>
                  <a:schemeClr val="tx1">
                    <a:alpha val="100000"/>
                  </a:schemeClr>
                </a:solidFill>
              </a:rPr>
              <a:t>Область издания .</a:t>
            </a:r>
            <a:r>
              <a:rPr lang="ru-RU" sz="3300" dirty="0" smtClean="0">
                <a:solidFill>
                  <a:schemeClr val="tx1">
                    <a:alpha val="100000"/>
                  </a:schemeClr>
                </a:solidFill>
              </a:rPr>
              <a:t>  Например: .- 3-е изд., </a:t>
            </a:r>
            <a:r>
              <a:rPr lang="ru-RU" sz="3300" dirty="0" err="1" smtClean="0">
                <a:solidFill>
                  <a:schemeClr val="tx1">
                    <a:alpha val="100000"/>
                  </a:schemeClr>
                </a:solidFill>
              </a:rPr>
              <a:t>испр</a:t>
            </a:r>
            <a:r>
              <a:rPr lang="ru-RU" sz="3300" dirty="0" smtClean="0">
                <a:solidFill>
                  <a:schemeClr val="tx1">
                    <a:alpha val="100000"/>
                  </a:schemeClr>
                </a:solidFill>
              </a:rPr>
              <a:t>. и доп.</a:t>
            </a:r>
            <a:br>
              <a:rPr lang="ru-RU" sz="3300" dirty="0" smtClean="0">
                <a:solidFill>
                  <a:schemeClr val="tx1">
                    <a:alpha val="100000"/>
                  </a:schemeClr>
                </a:solidFill>
              </a:rPr>
            </a:br>
            <a:r>
              <a:rPr lang="ru-RU" sz="3300" dirty="0" smtClean="0">
                <a:solidFill>
                  <a:schemeClr val="tx1">
                    <a:alpha val="100000"/>
                  </a:schemeClr>
                </a:solidFill>
              </a:rPr>
              <a:t>3. </a:t>
            </a:r>
            <a:r>
              <a:rPr lang="ru-RU" sz="3300" u="sng" dirty="0" smtClean="0">
                <a:solidFill>
                  <a:schemeClr val="tx1">
                    <a:alpha val="100000"/>
                  </a:schemeClr>
                </a:solidFill>
              </a:rPr>
              <a:t>Область выходных данных</a:t>
            </a:r>
            <a:r>
              <a:rPr lang="ru-RU" sz="3300" dirty="0" smtClean="0">
                <a:solidFill>
                  <a:schemeClr val="tx1">
                    <a:alpha val="100000"/>
                  </a:schemeClr>
                </a:solidFill>
              </a:rPr>
              <a:t>.  Например: .- М.: Мысль, 1988</a:t>
            </a:r>
            <a:br>
              <a:rPr lang="ru-RU" sz="3300" dirty="0" smtClean="0">
                <a:solidFill>
                  <a:schemeClr val="tx1">
                    <a:alpha val="100000"/>
                  </a:schemeClr>
                </a:solidFill>
              </a:rPr>
            </a:br>
            <a:r>
              <a:rPr lang="ru-RU" sz="3300" dirty="0" smtClean="0">
                <a:solidFill>
                  <a:schemeClr val="tx1">
                    <a:alpha val="100000"/>
                  </a:schemeClr>
                </a:solidFill>
              </a:rPr>
              <a:t>4. </a:t>
            </a:r>
            <a:r>
              <a:rPr lang="ru-RU" sz="3300" u="sng" dirty="0" smtClean="0">
                <a:solidFill>
                  <a:schemeClr val="tx1">
                    <a:alpha val="100000"/>
                  </a:schemeClr>
                </a:solidFill>
              </a:rPr>
              <a:t>Область количественной характеристики</a:t>
            </a:r>
            <a:r>
              <a:rPr lang="ru-RU" sz="3300" dirty="0" smtClean="0">
                <a:solidFill>
                  <a:schemeClr val="tx1">
                    <a:alpha val="100000"/>
                  </a:schemeClr>
                </a:solidFill>
              </a:rPr>
              <a:t>.  Обычно это количество страниц  и листов  иллюстраций.</a:t>
            </a:r>
            <a:endParaRPr lang="ru-RU" sz="3300" b="1" dirty="0">
              <a:solidFill>
                <a:schemeClr val="tx1">
                  <a:alpha val="10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794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58775"/>
            <a:ext cx="8229600" cy="6238875"/>
          </a:xfrm>
        </p:spPr>
        <p:txBody>
          <a:bodyPr>
            <a:normAutofit fontScale="90000"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smtClean="0">
                <a:solidFill>
                  <a:schemeClr val="tx1">
                    <a:alpha val="100000"/>
                  </a:schemeClr>
                </a:solidFill>
              </a:rPr>
              <a:t>	Количество не включенных в нумерацию страниц или листов указывают в квадратных скобках. Например: .- 285 </a:t>
            </a:r>
            <a:r>
              <a:rPr lang="en-US" sz="3200" dirty="0" smtClean="0">
                <a:solidFill>
                  <a:schemeClr val="tx1">
                    <a:alpha val="100000"/>
                  </a:schemeClr>
                </a:solidFill>
              </a:rPr>
              <a:t>[</a:t>
            </a:r>
            <a:r>
              <a:rPr lang="ru-RU" sz="3200" dirty="0" smtClean="0">
                <a:solidFill>
                  <a:schemeClr val="tx1">
                    <a:alpha val="100000"/>
                  </a:schemeClr>
                </a:solidFill>
              </a:rPr>
              <a:t>3</a:t>
            </a:r>
            <a:r>
              <a:rPr lang="en-US" sz="3200" dirty="0" smtClean="0">
                <a:solidFill>
                  <a:schemeClr val="tx1">
                    <a:alpha val="100000"/>
                  </a:schemeClr>
                </a:solidFill>
              </a:rPr>
              <a:t>] </a:t>
            </a:r>
            <a:r>
              <a:rPr lang="ru-RU" sz="3200" dirty="0" smtClean="0">
                <a:solidFill>
                  <a:schemeClr val="tx1">
                    <a:alpha val="100000"/>
                  </a:schemeClr>
                </a:solidFill>
              </a:rPr>
              <a:t>с.,</a:t>
            </a:r>
            <a:r>
              <a:rPr lang="en-US" sz="3200" dirty="0" smtClean="0">
                <a:solidFill>
                  <a:schemeClr val="tx1">
                    <a:alpha val="100000"/>
                  </a:schemeClr>
                </a:solidFill>
              </a:rPr>
              <a:t>   [</a:t>
            </a:r>
            <a:r>
              <a:rPr lang="ru-RU" sz="3200" dirty="0" smtClean="0">
                <a:solidFill>
                  <a:schemeClr val="tx1">
                    <a:alpha val="100000"/>
                  </a:schemeClr>
                </a:solidFill>
              </a:rPr>
              <a:t>23</a:t>
            </a:r>
            <a:r>
              <a:rPr lang="en-US" sz="3200" dirty="0" smtClean="0">
                <a:solidFill>
                  <a:schemeClr val="tx1">
                    <a:alpha val="100000"/>
                  </a:schemeClr>
                </a:solidFill>
              </a:rPr>
              <a:t>]</a:t>
            </a:r>
            <a:r>
              <a:rPr lang="ru-RU" sz="3200" dirty="0" smtClean="0">
                <a:solidFill>
                  <a:schemeClr val="tx1">
                    <a:alpha val="100000"/>
                  </a:schemeClr>
                </a:solidFill>
              </a:rPr>
              <a:t> л. ил.</a:t>
            </a:r>
            <a:br>
              <a:rPr lang="ru-RU" sz="3200" dirty="0" smtClean="0">
                <a:solidFill>
                  <a:schemeClr val="tx1">
                    <a:alpha val="100000"/>
                  </a:schemeClr>
                </a:solidFill>
              </a:rPr>
            </a:br>
            <a:r>
              <a:rPr lang="ru-RU" sz="3200" dirty="0" smtClean="0">
                <a:solidFill>
                  <a:schemeClr val="tx1">
                    <a:alpha val="100000"/>
                  </a:schemeClr>
                </a:solidFill>
              </a:rPr>
              <a:t>5. </a:t>
            </a:r>
            <a:r>
              <a:rPr lang="ru-RU" sz="3200" u="sng" dirty="0" smtClean="0">
                <a:solidFill>
                  <a:schemeClr val="tx1">
                    <a:alpha val="100000"/>
                  </a:schemeClr>
                </a:solidFill>
              </a:rPr>
              <a:t>Область серии</a:t>
            </a:r>
            <a:r>
              <a:rPr lang="ru-RU" sz="3200" dirty="0" smtClean="0">
                <a:solidFill>
                  <a:schemeClr val="tx1">
                    <a:alpha val="100000"/>
                  </a:schemeClr>
                </a:solidFill>
              </a:rPr>
              <a:t>.  Обычно состоит из названия серии в круглых скобках, иногда – с дополнительными сведениями о серии.</a:t>
            </a:r>
            <a:br>
              <a:rPr lang="ru-RU" sz="3200" dirty="0" smtClean="0">
                <a:solidFill>
                  <a:schemeClr val="tx1">
                    <a:alpha val="100000"/>
                  </a:schemeClr>
                </a:solidFill>
              </a:rPr>
            </a:br>
            <a:r>
              <a:rPr lang="ru-RU" sz="3200" dirty="0" smtClean="0">
                <a:solidFill>
                  <a:schemeClr val="tx1">
                    <a:alpha val="100000"/>
                  </a:schemeClr>
                </a:solidFill>
              </a:rPr>
              <a:t>6. </a:t>
            </a:r>
            <a:r>
              <a:rPr lang="ru-RU" sz="3200" u="sng" dirty="0" smtClean="0">
                <a:solidFill>
                  <a:schemeClr val="tx1">
                    <a:alpha val="100000"/>
                  </a:schemeClr>
                </a:solidFill>
              </a:rPr>
              <a:t>Область примечаний</a:t>
            </a:r>
            <a:r>
              <a:rPr lang="ru-RU" sz="3200" dirty="0" smtClean="0">
                <a:solidFill>
                  <a:schemeClr val="tx1">
                    <a:alpha val="100000"/>
                  </a:schemeClr>
                </a:solidFill>
              </a:rPr>
              <a:t>.  </a:t>
            </a:r>
            <a:br>
              <a:rPr lang="ru-RU" sz="3200" dirty="0" smtClean="0">
                <a:solidFill>
                  <a:schemeClr val="tx1">
                    <a:alpha val="100000"/>
                  </a:schemeClr>
                </a:solidFill>
              </a:rPr>
            </a:br>
            <a:r>
              <a:rPr lang="ru-RU" sz="3200" dirty="0" smtClean="0">
                <a:solidFill>
                  <a:schemeClr val="tx1">
                    <a:alpha val="100000"/>
                  </a:schemeClr>
                </a:solidFill>
              </a:rPr>
              <a:t>7. </a:t>
            </a:r>
            <a:r>
              <a:rPr lang="ru-RU" sz="3200" u="sng" dirty="0" smtClean="0">
                <a:solidFill>
                  <a:schemeClr val="tx1">
                    <a:alpha val="100000"/>
                  </a:schemeClr>
                </a:solidFill>
              </a:rPr>
              <a:t>Область международного стандартного номера книги. </a:t>
            </a:r>
            <a:r>
              <a:rPr lang="en-US" sz="3200" dirty="0" smtClean="0">
                <a:solidFill>
                  <a:schemeClr val="tx1">
                    <a:alpha val="100000"/>
                  </a:schemeClr>
                </a:solidFill>
              </a:rPr>
              <a:t/>
            </a:r>
            <a:br>
              <a:rPr lang="en-US" sz="3200" dirty="0" smtClean="0">
                <a:solidFill>
                  <a:schemeClr val="tx1">
                    <a:alpha val="100000"/>
                  </a:schemeClr>
                </a:solidFill>
              </a:rPr>
            </a:br>
            <a:r>
              <a:rPr lang="en-US" sz="3200" dirty="0">
                <a:solidFill>
                  <a:schemeClr val="tx1">
                    <a:alpha val="100000"/>
                  </a:schemeClr>
                </a:solidFill>
              </a:rPr>
              <a:t> </a:t>
            </a:r>
            <a:r>
              <a:rPr lang="en-US" sz="3200" dirty="0" smtClean="0">
                <a:solidFill>
                  <a:schemeClr val="tx1">
                    <a:alpha val="100000"/>
                  </a:schemeClr>
                </a:solidFill>
              </a:rPr>
              <a:t>    ISBN (</a:t>
            </a:r>
            <a:r>
              <a:rPr lang="ru-RU" sz="3200" dirty="0" smtClean="0">
                <a:solidFill>
                  <a:schemeClr val="tx1">
                    <a:alpha val="100000"/>
                  </a:schemeClr>
                </a:solidFill>
              </a:rPr>
              <a:t>англ. </a:t>
            </a:r>
            <a:r>
              <a:rPr lang="en-US" sz="3200" dirty="0" smtClean="0">
                <a:solidFill>
                  <a:schemeClr val="tx1">
                    <a:alpha val="100000"/>
                  </a:schemeClr>
                </a:solidFill>
              </a:rPr>
              <a:t>International  Standard  Book  Number)</a:t>
            </a:r>
            <a:br>
              <a:rPr lang="en-US" sz="3200" dirty="0" smtClean="0">
                <a:solidFill>
                  <a:schemeClr val="tx1">
                    <a:alpha val="100000"/>
                  </a:schemeClr>
                </a:solidFill>
              </a:rPr>
            </a:br>
            <a:endParaRPr lang="ru-RU" dirty="0">
              <a:solidFill>
                <a:schemeClr val="tx1">
                  <a:alpha val="10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0729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3" name="Заголовок 1"/>
          <p:cNvSpPr>
            <a:spLocks noGrp="1"/>
          </p:cNvSpPr>
          <p:nvPr>
            <p:ph type="title"/>
          </p:nvPr>
        </p:nvSpPr>
        <p:spPr>
          <a:xfrm>
            <a:off x="611188" y="358775"/>
            <a:ext cx="8075612" cy="6238875"/>
          </a:xfrm>
        </p:spPr>
        <p:txBody>
          <a:bodyPr/>
          <a:lstStyle/>
          <a:p>
            <a:r>
              <a:rPr lang="en-US" smtClean="0"/>
              <a:t>8</a:t>
            </a:r>
            <a:r>
              <a:rPr lang="ru-RU" smtClean="0"/>
              <a:t>. </a:t>
            </a:r>
            <a:r>
              <a:rPr lang="ru-RU" u="sng" smtClean="0"/>
              <a:t>Авторский знак</a:t>
            </a:r>
            <a:r>
              <a:rPr lang="ru-RU" smtClean="0"/>
              <a:t>. Расположен на уровне библиографического описания слева от него.</a:t>
            </a:r>
            <a:br>
              <a:rPr lang="ru-RU" smtClean="0"/>
            </a:br>
            <a:r>
              <a:rPr lang="ru-RU" smtClean="0"/>
              <a:t>9. </a:t>
            </a:r>
            <a:r>
              <a:rPr lang="ru-RU" u="sng" smtClean="0"/>
              <a:t>Аннотация</a:t>
            </a:r>
            <a:r>
              <a:rPr lang="ru-RU" smtClean="0"/>
              <a:t>. Расположена после библиографического описания.</a:t>
            </a:r>
            <a:br>
              <a:rPr lang="ru-RU" smtClean="0"/>
            </a:br>
            <a:r>
              <a:rPr lang="ru-RU" smtClean="0"/>
              <a:t>10. </a:t>
            </a:r>
            <a:r>
              <a:rPr lang="ru-RU" u="sng" smtClean="0"/>
              <a:t>Индекс ББК </a:t>
            </a:r>
            <a:r>
              <a:rPr lang="ru-RU" smtClean="0"/>
              <a:t>– полужирным шрифтом. Расположен после аннотации в нижнем правом углу макета.</a:t>
            </a:r>
            <a:br>
              <a:rPr lang="ru-RU" smtClean="0"/>
            </a:br>
            <a:r>
              <a:rPr lang="ru-RU" smtClean="0"/>
              <a:t/>
            </a:r>
            <a:br>
              <a:rPr lang="ru-RU" smtClean="0"/>
            </a:br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3860818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58775"/>
            <a:ext cx="8435975" cy="6238875"/>
          </a:xfrm>
        </p:spPr>
        <p:txBody>
          <a:bodyPr>
            <a:normAutofit fontScale="90000"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smtClean="0">
                <a:solidFill>
                  <a:schemeClr val="tx1">
                    <a:alpha val="100000"/>
                  </a:schemeClr>
                </a:solidFill>
              </a:rPr>
              <a:t>Каталожная карточка</a:t>
            </a:r>
            <a:br>
              <a:rPr lang="ru-RU" dirty="0" smtClean="0">
                <a:solidFill>
                  <a:schemeClr val="tx1">
                    <a:alpha val="100000"/>
                  </a:schemeClr>
                </a:solidFill>
              </a:rPr>
            </a:br>
            <a:r>
              <a:rPr lang="ru-RU" dirty="0" smtClean="0">
                <a:solidFill>
                  <a:schemeClr val="tx1">
                    <a:alpha val="100000"/>
                  </a:schemeClr>
                </a:solidFill>
              </a:rPr>
              <a:t>    </a:t>
            </a:r>
            <a:r>
              <a:rPr lang="ru-RU" dirty="0" smtClean="0">
                <a:solidFill>
                  <a:schemeClr val="tx1">
                    <a:alpha val="100000"/>
                  </a:schemeClr>
                </a:solidFill>
                <a:latin typeface="Times New Roman" pitchFamily="18" charset="0"/>
                <a:cs typeface="Times New Roman" pitchFamily="18" charset="0"/>
              </a:rPr>
              <a:t>65.2     </a:t>
            </a:r>
            <a:r>
              <a:rPr lang="ru-RU" sz="2200" dirty="0" err="1" smtClean="0">
                <a:solidFill>
                  <a:schemeClr val="tx1">
                    <a:alpha val="100000"/>
                  </a:schemeClr>
                </a:solidFill>
                <a:latin typeface="Times New Roman" pitchFamily="18" charset="0"/>
                <a:cs typeface="Times New Roman" pitchFamily="18" charset="0"/>
              </a:rPr>
              <a:t>Гаджинский</a:t>
            </a:r>
            <a:r>
              <a:rPr lang="ru-RU" sz="2200" dirty="0" smtClean="0">
                <a:solidFill>
                  <a:schemeClr val="tx1">
                    <a:alpha val="100000"/>
                  </a:schemeClr>
                </a:solidFill>
                <a:latin typeface="Times New Roman" pitchFamily="18" charset="0"/>
                <a:cs typeface="Times New Roman" pitchFamily="18" charset="0"/>
              </a:rPr>
              <a:t> А.М.</a:t>
            </a:r>
            <a:r>
              <a:rPr lang="ru-RU" dirty="0" smtClean="0">
                <a:solidFill>
                  <a:schemeClr val="tx1">
                    <a:alpha val="10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chemeClr val="tx1">
                    <a:alpha val="10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solidFill>
                  <a:schemeClr val="tx1">
                    <a:alpha val="10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chemeClr val="tx1">
                    <a:alpha val="10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Г13     </a:t>
            </a:r>
            <a:r>
              <a:rPr lang="ru-RU" sz="2200" dirty="0" smtClean="0">
                <a:solidFill>
                  <a:schemeClr val="tx1">
                    <a:alpha val="100000"/>
                  </a:schemeClr>
                </a:solidFill>
                <a:latin typeface="Times New Roman" pitchFamily="18" charset="0"/>
                <a:cs typeface="Times New Roman" pitchFamily="18" charset="0"/>
              </a:rPr>
              <a:t>Логистика: учеб. для студ. </a:t>
            </a:r>
            <a:r>
              <a:rPr lang="ru-RU" sz="2200" dirty="0" err="1" smtClean="0">
                <a:solidFill>
                  <a:schemeClr val="tx1">
                    <a:alpha val="100000"/>
                  </a:schemeClr>
                </a:solidFill>
                <a:latin typeface="Times New Roman" pitchFamily="18" charset="0"/>
                <a:cs typeface="Times New Roman" pitchFamily="18" charset="0"/>
              </a:rPr>
              <a:t>высш</a:t>
            </a:r>
            <a:r>
              <a:rPr lang="ru-RU" sz="2200" dirty="0" smtClean="0">
                <a:solidFill>
                  <a:schemeClr val="tx1">
                    <a:alpha val="100000"/>
                  </a:schemeClr>
                </a:solidFill>
                <a:latin typeface="Times New Roman" pitchFamily="18" charset="0"/>
                <a:cs typeface="Times New Roman" pitchFamily="18" charset="0"/>
              </a:rPr>
              <a:t>. учеб. заведений.- 9-е изд.,</a:t>
            </a:r>
            <a:br>
              <a:rPr lang="ru-RU" sz="2200" dirty="0" smtClean="0">
                <a:solidFill>
                  <a:schemeClr val="tx1">
                    <a:alpha val="10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solidFill>
                  <a:schemeClr val="tx1">
                    <a:alpha val="10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   </a:t>
            </a:r>
            <a:r>
              <a:rPr lang="ru-RU" sz="2200" dirty="0" err="1" smtClean="0">
                <a:solidFill>
                  <a:schemeClr val="tx1">
                    <a:alpha val="10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переработ</a:t>
            </a:r>
            <a:r>
              <a:rPr lang="ru-RU" sz="2200" dirty="0" smtClean="0">
                <a:solidFill>
                  <a:schemeClr val="tx1">
                    <a:alpha val="100000"/>
                  </a:schemeClr>
                </a:solidFill>
                <a:latin typeface="Times New Roman" pitchFamily="18" charset="0"/>
                <a:cs typeface="Times New Roman" pitchFamily="18" charset="0"/>
              </a:rPr>
              <a:t>. и доп.- М.: ИТК «Дашков и К», 2004.-408 с.</a:t>
            </a:r>
            <a:br>
              <a:rPr lang="ru-RU" sz="2200" dirty="0" smtClean="0">
                <a:solidFill>
                  <a:schemeClr val="tx1">
                    <a:alpha val="10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dirty="0">
                <a:solidFill>
                  <a:schemeClr val="tx1">
                    <a:alpha val="10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smtClean="0">
                <a:solidFill>
                  <a:schemeClr val="tx1">
                    <a:alpha val="10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  </a:t>
            </a:r>
            <a:r>
              <a:rPr lang="en-US" sz="2200" dirty="0" smtClean="0">
                <a:solidFill>
                  <a:schemeClr val="tx1">
                    <a:alpha val="100000"/>
                  </a:schemeClr>
                </a:solidFill>
                <a:latin typeface="Times New Roman" pitchFamily="18" charset="0"/>
                <a:cs typeface="Times New Roman" pitchFamily="18" charset="0"/>
              </a:rPr>
              <a:t>ISBN 5-947-983-88-5</a:t>
            </a:r>
            <a:br>
              <a:rPr lang="en-US" sz="2200" dirty="0" smtClean="0">
                <a:solidFill>
                  <a:schemeClr val="tx1">
                    <a:alpha val="10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2200" dirty="0">
                <a:solidFill>
                  <a:schemeClr val="tx1">
                    <a:alpha val="10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200" dirty="0">
                <a:solidFill>
                  <a:schemeClr val="tx1">
                    <a:alpha val="10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2200" dirty="0" smtClean="0">
                <a:solidFill>
                  <a:schemeClr val="tx1">
                    <a:alpha val="10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200" dirty="0" smtClean="0">
                <a:solidFill>
                  <a:schemeClr val="tx1">
                    <a:alpha val="10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chemeClr val="tx1">
                    <a:alpha val="100000"/>
                  </a:schemeClr>
                </a:solidFill>
                <a:latin typeface="+mn-lt"/>
                <a:cs typeface="Times New Roman" pitchFamily="18" charset="0"/>
              </a:rPr>
              <a:t>Требование</a:t>
            </a:r>
            <a:r>
              <a:rPr lang="ru-RU" dirty="0" smtClean="0">
                <a:solidFill>
                  <a:schemeClr val="tx1">
                    <a:alpha val="10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chemeClr val="tx1">
                    <a:alpha val="10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chemeClr val="tx1">
                    <a:alpha val="10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chemeClr val="tx1">
                    <a:alpha val="10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chemeClr val="tx1">
                    <a:alpha val="10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dirty="0" smtClean="0">
                <a:solidFill>
                  <a:prstClr val="black">
                    <a:alpha val="100000"/>
                  </a:prstClr>
                </a:solidFill>
                <a:latin typeface="Times New Roman" pitchFamily="18" charset="0"/>
                <a:cs typeface="Times New Roman" pitchFamily="18" charset="0"/>
              </a:rPr>
              <a:t>65.2 </a:t>
            </a:r>
            <a:r>
              <a:rPr lang="ru-RU" sz="2200" dirty="0" smtClean="0">
                <a:solidFill>
                  <a:prstClr val="black">
                    <a:alpha val="100000"/>
                  </a:prstClr>
                </a:solidFill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ru-RU" sz="2200" dirty="0" err="1" smtClean="0">
                <a:solidFill>
                  <a:prstClr val="black">
                    <a:alpha val="100000"/>
                  </a:prstClr>
                </a:solidFill>
                <a:latin typeface="Times New Roman" pitchFamily="18" charset="0"/>
                <a:cs typeface="Times New Roman" pitchFamily="18" charset="0"/>
              </a:rPr>
              <a:t>Гаджинский</a:t>
            </a:r>
            <a:r>
              <a:rPr lang="ru-RU" sz="2200" dirty="0" smtClean="0">
                <a:solidFill>
                  <a:prstClr val="black">
                    <a:alpha val="100000"/>
                  </a:prst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>
                <a:solidFill>
                  <a:prstClr val="black">
                    <a:alpha val="100000"/>
                  </a:prstClr>
                </a:solidFill>
                <a:latin typeface="Times New Roman" pitchFamily="18" charset="0"/>
                <a:cs typeface="Times New Roman" pitchFamily="18" charset="0"/>
              </a:rPr>
              <a:t>А.М</a:t>
            </a:r>
            <a:r>
              <a:rPr lang="ru-RU" sz="2200" dirty="0" smtClean="0">
                <a:solidFill>
                  <a:prstClr val="black">
                    <a:alpha val="100000"/>
                  </a:prst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br>
              <a:rPr lang="ru-RU" sz="2200" dirty="0" smtClean="0">
                <a:solidFill>
                  <a:prstClr val="black">
                    <a:alpha val="100000"/>
                  </a:prst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solidFill>
                  <a:prstClr val="black">
                    <a:alpha val="100000"/>
                  </a:prstClr>
                </a:solidFill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ru-RU" dirty="0" smtClean="0">
                <a:solidFill>
                  <a:prstClr val="black">
                    <a:alpha val="100000"/>
                  </a:prstClr>
                </a:solidFill>
                <a:latin typeface="Times New Roman" pitchFamily="18" charset="0"/>
                <a:cs typeface="Times New Roman" pitchFamily="18" charset="0"/>
              </a:rPr>
              <a:t>Г13 </a:t>
            </a:r>
            <a:r>
              <a:rPr lang="ru-RU" sz="2200" dirty="0" smtClean="0">
                <a:solidFill>
                  <a:prstClr val="black">
                    <a:alpha val="100000"/>
                  </a:prstClr>
                </a:solidFill>
                <a:latin typeface="Times New Roman" pitchFamily="18" charset="0"/>
                <a:cs typeface="Times New Roman" pitchFamily="18" charset="0"/>
              </a:rPr>
              <a:t>        Логистика: учебник.- М.,2004</a:t>
            </a:r>
            <a:r>
              <a:rPr lang="ru-RU" dirty="0">
                <a:solidFill>
                  <a:schemeClr val="tx1">
                    <a:alpha val="10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solidFill>
                  <a:schemeClr val="tx1">
                    <a:alpha val="10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2200" dirty="0">
                <a:solidFill>
                  <a:schemeClr val="tx1">
                    <a:alpha val="100000"/>
                  </a:schemeClr>
                </a:solidFill>
              </a:rPr>
              <a:t/>
            </a:r>
            <a:br>
              <a:rPr lang="en-US" sz="2200" dirty="0">
                <a:solidFill>
                  <a:schemeClr val="tx1">
                    <a:alpha val="100000"/>
                  </a:schemeClr>
                </a:solidFill>
              </a:rPr>
            </a:br>
            <a:r>
              <a:rPr lang="en-US" sz="2200" dirty="0" smtClean="0">
                <a:solidFill>
                  <a:schemeClr val="tx1">
                    <a:alpha val="100000"/>
                  </a:schemeClr>
                </a:solidFill>
              </a:rPr>
              <a:t/>
            </a:r>
            <a:br>
              <a:rPr lang="en-US" sz="2200" dirty="0" smtClean="0">
                <a:solidFill>
                  <a:schemeClr val="tx1">
                    <a:alpha val="100000"/>
                  </a:schemeClr>
                </a:solidFill>
              </a:rPr>
            </a:br>
            <a:r>
              <a:rPr lang="en-US" sz="2200" dirty="0">
                <a:solidFill>
                  <a:schemeClr val="tx1">
                    <a:alpha val="100000"/>
                  </a:schemeClr>
                </a:solidFill>
              </a:rPr>
              <a:t/>
            </a:r>
            <a:br>
              <a:rPr lang="en-US" sz="2200" dirty="0">
                <a:solidFill>
                  <a:schemeClr val="tx1">
                    <a:alpha val="100000"/>
                  </a:schemeClr>
                </a:solidFill>
              </a:rPr>
            </a:br>
            <a:r>
              <a:rPr lang="ru-RU" sz="2200" dirty="0" smtClean="0">
                <a:solidFill>
                  <a:schemeClr val="tx1">
                    <a:alpha val="100000"/>
                  </a:schemeClr>
                </a:solidFill>
              </a:rPr>
              <a:t/>
            </a:r>
            <a:br>
              <a:rPr lang="ru-RU" sz="2200" dirty="0" smtClean="0">
                <a:solidFill>
                  <a:schemeClr val="tx1">
                    <a:alpha val="100000"/>
                  </a:schemeClr>
                </a:solidFill>
              </a:rPr>
            </a:br>
            <a:r>
              <a:rPr lang="ru-RU" sz="2200" dirty="0">
                <a:solidFill>
                  <a:schemeClr val="tx1">
                    <a:alpha val="100000"/>
                  </a:schemeClr>
                </a:solidFill>
              </a:rPr>
              <a:t> </a:t>
            </a:r>
            <a:r>
              <a:rPr lang="ru-RU" sz="2200" dirty="0" smtClean="0">
                <a:solidFill>
                  <a:schemeClr val="tx1">
                    <a:alpha val="100000"/>
                  </a:schemeClr>
                </a:solidFill>
              </a:rPr>
              <a:t>                </a:t>
            </a:r>
            <a:endParaRPr lang="ru-RU" sz="2200" dirty="0">
              <a:solidFill>
                <a:schemeClr val="tx1">
                  <a:alpha val="10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5663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358775"/>
            <a:ext cx="8229600" cy="5807075"/>
          </a:xfrm>
        </p:spPr>
        <p:txBody>
          <a:bodyPr>
            <a:no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 smtClean="0">
                <a:solidFill>
                  <a:schemeClr val="tx1">
                    <a:alpha val="100000"/>
                  </a:schemeClr>
                </a:solidFill>
                <a:latin typeface="+mn-lt"/>
                <a:cs typeface="Times New Roman" pitchFamily="18" charset="0"/>
              </a:rPr>
              <a:t>	</a:t>
            </a:r>
            <a:r>
              <a:rPr lang="ru-RU" sz="3200" b="1" dirty="0" smtClean="0">
                <a:solidFill>
                  <a:schemeClr val="tx1">
                    <a:alpha val="100000"/>
                  </a:schemeClr>
                </a:solidFill>
                <a:latin typeface="+mn-lt"/>
                <a:cs typeface="Times New Roman" pitchFamily="18" charset="0"/>
              </a:rPr>
              <a:t>Каждая  библиотека  имеет  свой  справочный аппарат и может включать:</a:t>
            </a:r>
            <a:r>
              <a:rPr lang="ru-RU" sz="3200" b="1" dirty="0">
                <a:solidFill>
                  <a:schemeClr val="tx1">
                    <a:alpha val="100000"/>
                  </a:schemeClr>
                </a:solidFill>
                <a:latin typeface="+mn-lt"/>
                <a:cs typeface="Times New Roman" pitchFamily="18" charset="0"/>
              </a:rPr>
              <a:t/>
            </a:r>
            <a:br>
              <a:rPr lang="ru-RU" sz="3200" b="1" dirty="0">
                <a:solidFill>
                  <a:schemeClr val="tx1">
                    <a:alpha val="100000"/>
                  </a:schemeClr>
                </a:solidFill>
                <a:latin typeface="+mn-lt"/>
                <a:cs typeface="Times New Roman" pitchFamily="18" charset="0"/>
              </a:rPr>
            </a:br>
            <a:r>
              <a:rPr lang="ru-RU" sz="3200" dirty="0">
                <a:solidFill>
                  <a:schemeClr val="tx1">
                    <a:alpha val="100000"/>
                  </a:schemeClr>
                </a:solidFill>
                <a:latin typeface="+mn-lt"/>
                <a:cs typeface="Times New Roman" pitchFamily="18" charset="0"/>
              </a:rPr>
              <a:t>1. Фонд справочных и </a:t>
            </a:r>
            <a:r>
              <a:rPr lang="ru-RU" sz="3200" dirty="0" smtClean="0">
                <a:solidFill>
                  <a:schemeClr val="tx1">
                    <a:alpha val="100000"/>
                  </a:schemeClr>
                </a:solidFill>
                <a:latin typeface="+mn-lt"/>
                <a:cs typeface="Times New Roman" pitchFamily="18" charset="0"/>
              </a:rPr>
              <a:t>библиографических   пособий</a:t>
            </a:r>
            <a:r>
              <a:rPr lang="ru-RU" sz="3200" dirty="0">
                <a:solidFill>
                  <a:schemeClr val="tx1">
                    <a:alpha val="100000"/>
                  </a:schemeClr>
                </a:solidFill>
                <a:latin typeface="+mn-lt"/>
                <a:cs typeface="Times New Roman" pitchFamily="18" charset="0"/>
              </a:rPr>
              <a:t/>
            </a:r>
            <a:br>
              <a:rPr lang="ru-RU" sz="3200" dirty="0">
                <a:solidFill>
                  <a:schemeClr val="tx1">
                    <a:alpha val="100000"/>
                  </a:schemeClr>
                </a:solidFill>
                <a:latin typeface="+mn-lt"/>
                <a:cs typeface="Times New Roman" pitchFamily="18" charset="0"/>
              </a:rPr>
            </a:br>
            <a:r>
              <a:rPr lang="ru-RU" sz="3200" dirty="0">
                <a:solidFill>
                  <a:schemeClr val="tx1">
                    <a:alpha val="100000"/>
                  </a:schemeClr>
                </a:solidFill>
                <a:latin typeface="+mn-lt"/>
                <a:cs typeface="Times New Roman" pitchFamily="18" charset="0"/>
              </a:rPr>
              <a:t>2. Систематическую </a:t>
            </a:r>
            <a:r>
              <a:rPr lang="ru-RU" sz="3200" dirty="0" smtClean="0">
                <a:solidFill>
                  <a:schemeClr val="tx1">
                    <a:alpha val="100000"/>
                  </a:schemeClr>
                </a:solidFill>
                <a:latin typeface="+mn-lt"/>
                <a:cs typeface="Times New Roman" pitchFamily="18" charset="0"/>
              </a:rPr>
              <a:t> картотеку  статей  (</a:t>
            </a:r>
            <a:r>
              <a:rPr lang="ru-RU" sz="3200" dirty="0">
                <a:solidFill>
                  <a:schemeClr val="tx1">
                    <a:alpha val="100000"/>
                  </a:schemeClr>
                </a:solidFill>
                <a:latin typeface="+mn-lt"/>
                <a:cs typeface="Times New Roman" pitchFamily="18" charset="0"/>
              </a:rPr>
              <a:t>СКС)</a:t>
            </a:r>
            <a:br>
              <a:rPr lang="ru-RU" sz="3200" dirty="0">
                <a:solidFill>
                  <a:schemeClr val="tx1">
                    <a:alpha val="100000"/>
                  </a:schemeClr>
                </a:solidFill>
                <a:latin typeface="+mn-lt"/>
                <a:cs typeface="Times New Roman" pitchFamily="18" charset="0"/>
              </a:rPr>
            </a:br>
            <a:r>
              <a:rPr lang="ru-RU" sz="3200" dirty="0">
                <a:solidFill>
                  <a:schemeClr val="tx1">
                    <a:alpha val="100000"/>
                  </a:schemeClr>
                </a:solidFill>
                <a:latin typeface="+mn-lt"/>
                <a:cs typeface="Times New Roman" pitchFamily="18" charset="0"/>
              </a:rPr>
              <a:t>3. Краеведческую </a:t>
            </a:r>
            <a:r>
              <a:rPr lang="ru-RU" sz="3200" dirty="0" smtClean="0">
                <a:solidFill>
                  <a:schemeClr val="tx1">
                    <a:alpha val="100000"/>
                  </a:schemeClr>
                </a:solidFill>
                <a:latin typeface="+mn-lt"/>
                <a:cs typeface="Times New Roman" pitchFamily="18" charset="0"/>
              </a:rPr>
              <a:t> картотеку</a:t>
            </a:r>
            <a:r>
              <a:rPr lang="ru-RU" sz="3200" dirty="0">
                <a:solidFill>
                  <a:schemeClr val="tx1">
                    <a:alpha val="100000"/>
                  </a:schemeClr>
                </a:solidFill>
                <a:latin typeface="+mn-lt"/>
                <a:cs typeface="Times New Roman" pitchFamily="18" charset="0"/>
              </a:rPr>
              <a:t/>
            </a:r>
            <a:br>
              <a:rPr lang="ru-RU" sz="3200" dirty="0">
                <a:solidFill>
                  <a:schemeClr val="tx1">
                    <a:alpha val="100000"/>
                  </a:schemeClr>
                </a:solidFill>
                <a:latin typeface="+mn-lt"/>
                <a:cs typeface="Times New Roman" pitchFamily="18" charset="0"/>
              </a:rPr>
            </a:br>
            <a:r>
              <a:rPr lang="ru-RU" sz="3200" dirty="0">
                <a:solidFill>
                  <a:schemeClr val="tx1">
                    <a:alpha val="100000"/>
                  </a:schemeClr>
                </a:solidFill>
                <a:latin typeface="+mn-lt"/>
                <a:cs typeface="Times New Roman" pitchFamily="18" charset="0"/>
              </a:rPr>
              <a:t>4. Картотеку </a:t>
            </a:r>
            <a:r>
              <a:rPr lang="ru-RU" sz="3200" dirty="0" smtClean="0">
                <a:solidFill>
                  <a:schemeClr val="tx1">
                    <a:alpha val="100000"/>
                  </a:schemeClr>
                </a:solidFill>
                <a:latin typeface="+mn-lt"/>
                <a:cs typeface="Times New Roman" pitchFamily="18" charset="0"/>
              </a:rPr>
              <a:t> трудов  преподавателей   ЛНУ</a:t>
            </a:r>
            <a:r>
              <a:rPr lang="ru-RU" sz="3200" dirty="0">
                <a:solidFill>
                  <a:schemeClr val="tx1">
                    <a:alpha val="100000"/>
                  </a:schemeClr>
                </a:solidFill>
                <a:latin typeface="+mn-lt"/>
                <a:cs typeface="Times New Roman" pitchFamily="18" charset="0"/>
              </a:rPr>
              <a:t/>
            </a:r>
            <a:br>
              <a:rPr lang="ru-RU" sz="3200" dirty="0">
                <a:solidFill>
                  <a:schemeClr val="tx1">
                    <a:alpha val="100000"/>
                  </a:schemeClr>
                </a:solidFill>
                <a:latin typeface="+mn-lt"/>
                <a:cs typeface="Times New Roman" pitchFamily="18" charset="0"/>
              </a:rPr>
            </a:br>
            <a:r>
              <a:rPr lang="ru-RU" sz="3200" dirty="0">
                <a:solidFill>
                  <a:schemeClr val="tx1">
                    <a:alpha val="100000"/>
                  </a:schemeClr>
                </a:solidFill>
                <a:latin typeface="+mn-lt"/>
                <a:cs typeface="Times New Roman" pitchFamily="18" charset="0"/>
              </a:rPr>
              <a:t>5. Систематический </a:t>
            </a:r>
            <a:r>
              <a:rPr lang="ru-RU" sz="3200" dirty="0" smtClean="0">
                <a:solidFill>
                  <a:schemeClr val="tx1">
                    <a:alpha val="100000"/>
                  </a:schemeClr>
                </a:solidFill>
                <a:latin typeface="+mn-lt"/>
                <a:cs typeface="Times New Roman" pitchFamily="18" charset="0"/>
              </a:rPr>
              <a:t>  каталог   (</a:t>
            </a:r>
            <a:r>
              <a:rPr lang="ru-RU" sz="3200" dirty="0">
                <a:solidFill>
                  <a:schemeClr val="tx1">
                    <a:alpha val="100000"/>
                  </a:schemeClr>
                </a:solidFill>
                <a:latin typeface="+mn-lt"/>
                <a:cs typeface="Times New Roman" pitchFamily="18" charset="0"/>
              </a:rPr>
              <a:t>СК)</a:t>
            </a:r>
            <a:br>
              <a:rPr lang="ru-RU" sz="3200" dirty="0">
                <a:solidFill>
                  <a:schemeClr val="tx1">
                    <a:alpha val="100000"/>
                  </a:schemeClr>
                </a:solidFill>
                <a:latin typeface="+mn-lt"/>
                <a:cs typeface="Times New Roman" pitchFamily="18" charset="0"/>
              </a:rPr>
            </a:br>
            <a:r>
              <a:rPr lang="ru-RU" sz="3200" dirty="0">
                <a:solidFill>
                  <a:schemeClr val="tx1">
                    <a:alpha val="100000"/>
                  </a:schemeClr>
                </a:solidFill>
                <a:latin typeface="+mn-lt"/>
                <a:cs typeface="Times New Roman" pitchFamily="18" charset="0"/>
              </a:rPr>
              <a:t>6. Алфавитный </a:t>
            </a:r>
            <a:r>
              <a:rPr lang="ru-RU" sz="3200" dirty="0" smtClean="0">
                <a:solidFill>
                  <a:schemeClr val="tx1">
                    <a:alpha val="100000"/>
                  </a:schemeClr>
                </a:solidFill>
                <a:latin typeface="+mn-lt"/>
                <a:cs typeface="Times New Roman" pitchFamily="18" charset="0"/>
              </a:rPr>
              <a:t>  каталог   (</a:t>
            </a:r>
            <a:r>
              <a:rPr lang="ru-RU" sz="3200" dirty="0">
                <a:solidFill>
                  <a:schemeClr val="tx1">
                    <a:alpha val="100000"/>
                  </a:schemeClr>
                </a:solidFill>
                <a:latin typeface="+mn-lt"/>
                <a:cs typeface="Times New Roman" pitchFamily="18" charset="0"/>
              </a:rPr>
              <a:t>на русском и украинском </a:t>
            </a:r>
            <a:r>
              <a:rPr lang="ru-RU" sz="3200" dirty="0" smtClean="0">
                <a:solidFill>
                  <a:schemeClr val="tx1">
                    <a:alpha val="100000"/>
                  </a:schemeClr>
                </a:solidFill>
                <a:latin typeface="+mn-lt"/>
                <a:cs typeface="Times New Roman" pitchFamily="18" charset="0"/>
              </a:rPr>
              <a:t>  языках</a:t>
            </a:r>
            <a:r>
              <a:rPr lang="ru-RU" sz="3200" dirty="0">
                <a:solidFill>
                  <a:schemeClr val="tx1">
                    <a:alpha val="100000"/>
                  </a:schemeClr>
                </a:solidFill>
                <a:latin typeface="+mn-lt"/>
                <a:cs typeface="Times New Roman" pitchFamily="18" charset="0"/>
              </a:rPr>
              <a:t>) (АК</a:t>
            </a:r>
            <a:r>
              <a:rPr lang="ru-RU" sz="3200" dirty="0" smtClean="0">
                <a:solidFill>
                  <a:schemeClr val="tx1">
                    <a:alpha val="100000"/>
                  </a:schemeClr>
                </a:solidFill>
                <a:latin typeface="+mn-lt"/>
                <a:cs typeface="Times New Roman" pitchFamily="18" charset="0"/>
              </a:rPr>
              <a:t>).</a:t>
            </a:r>
            <a:endParaRPr lang="ru-RU" sz="3200" dirty="0">
              <a:solidFill>
                <a:schemeClr val="tx1">
                  <a:alpha val="100000"/>
                </a:schemeClr>
              </a:solidFill>
              <a:latin typeface="+mn-lt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99408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2"/>
          <p:cNvSpPr txBox="1">
            <a:spLocks/>
          </p:cNvSpPr>
          <p:nvPr/>
        </p:nvSpPr>
        <p:spPr>
          <a:xfrm>
            <a:off x="457200" y="2205062"/>
            <a:ext cx="8229600" cy="4032250"/>
          </a:xfrm>
          <a:prstGeom prst="rect">
            <a:avLst/>
          </a:prstGeom>
        </p:spPr>
        <p:txBody>
          <a:bodyPr>
            <a:normAutofit fontScale="92500"/>
          </a:bodyPr>
          <a:lstStyle>
            <a:lvl1pPr marL="2286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4864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22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9728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38988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66420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965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2860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587752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fontAlgn="auto">
              <a:buFont typeface="Georgia" pitchFamily="18" charset="0"/>
              <a:buNone/>
              <a:defRPr/>
            </a:pPr>
            <a:r>
              <a:rPr lang="ru-RU" sz="4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Библиографическое  описание.</a:t>
            </a:r>
          </a:p>
          <a:p>
            <a:pPr marL="0" indent="0" algn="ctr" fontAlgn="auto">
              <a:buFont typeface="Georgia" pitchFamily="18" charset="0"/>
              <a:buNone/>
              <a:defRPr/>
            </a:pPr>
            <a:endParaRPr lang="ru-RU" sz="48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ctr" fontAlgn="auto">
              <a:buFont typeface="Georgia" pitchFamily="18" charset="0"/>
              <a:buNone/>
              <a:defRPr/>
            </a:pPr>
            <a:r>
              <a:rPr lang="ru-RU" sz="4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Правила  оформления списков литературы  к  научной  работе</a:t>
            </a:r>
            <a:endParaRPr lang="ru-RU" sz="4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14060707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2"/>
          <p:cNvSpPr txBox="1">
            <a:spLocks/>
          </p:cNvSpPr>
          <p:nvPr/>
        </p:nvSpPr>
        <p:spPr>
          <a:xfrm>
            <a:off x="179388" y="1196975"/>
            <a:ext cx="8640762" cy="4525963"/>
          </a:xfrm>
          <a:prstGeom prst="rect">
            <a:avLst/>
          </a:prstGeom>
        </p:spPr>
        <p:txBody>
          <a:bodyPr>
            <a:normAutofit fontScale="92500"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>
                <a:solidFill>
                  <a:sysClr val="windowText" lastClr="000000"/>
                </a:solidFill>
                <a:latin typeface="Calibri"/>
              </a:rPr>
              <a:t>	</a:t>
            </a:r>
            <a:r>
              <a:rPr lang="ru-RU" dirty="0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b="1" dirty="0" smtClean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Библиографическое </a:t>
            </a:r>
            <a:r>
              <a:rPr lang="ru-RU" sz="4400" b="1" dirty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описание </a:t>
            </a:r>
            <a:endParaRPr lang="ru-RU" sz="4400" b="1" dirty="0" smtClean="0">
              <a:solidFill>
                <a:srgbClr val="FF0000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marL="0" indent="0" algn="just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>
              <a:solidFill>
                <a:sysClr val="windowText" lastClr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just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b="1" dirty="0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“Библиографическое описание содержит библиографические сведения о документе, приведенные по определенным правилам, устанавливающим наполнение и порядок следования областей и элементов и предназначенные для идентификации и общей характеристики документа”.</a:t>
            </a:r>
            <a:endParaRPr lang="ru-RU" b="1" dirty="0">
              <a:solidFill>
                <a:sysClr val="windowText" lastClr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50532677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 txBox="1">
            <a:spLocks/>
          </p:cNvSpPr>
          <p:nvPr/>
        </p:nvSpPr>
        <p:spPr>
          <a:xfrm>
            <a:off x="457200" y="274638"/>
            <a:ext cx="8507413" cy="5891212"/>
          </a:xfrm>
          <a:prstGeom prst="rect">
            <a:avLst/>
          </a:prstGeom>
        </p:spPr>
        <p:txBody>
          <a:bodyPr anchor="ctr">
            <a:normAutofit fontScale="925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ru-RU" b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Схема библиографического описания:</a:t>
            </a:r>
            <a:br>
              <a:rPr lang="ru-RU" b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b="1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Заголовок описания. </a:t>
            </a:r>
            <a:r>
              <a:rPr lang="ru-RU" b="1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– Область заглавия и сведений об ответственности. – Область издания. – Область выходных данных. – Область физической характеристики. – Область серии. – Область примечания.</a:t>
            </a:r>
            <a:r>
              <a:rPr lang="ru-RU" smtClean="0">
                <a:solidFill>
                  <a:sysClr val="windowText" lastClr="000000"/>
                </a:solidFill>
                <a:latin typeface="Calibri"/>
              </a:rPr>
              <a:t/>
            </a:r>
            <a:br>
              <a:rPr lang="ru-RU" smtClean="0">
                <a:solidFill>
                  <a:sysClr val="windowText" lastClr="000000"/>
                </a:solidFill>
                <a:latin typeface="Calibri"/>
              </a:rPr>
            </a:br>
            <a:endParaRPr lang="ru-RU" dirty="0">
              <a:solidFill>
                <a:sysClr val="windowText" lastClr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682042557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Объект 2"/>
          <p:cNvSpPr txBox="1">
            <a:spLocks/>
          </p:cNvSpPr>
          <p:nvPr/>
        </p:nvSpPr>
        <p:spPr bwMode="auto">
          <a:xfrm>
            <a:off x="457200" y="333375"/>
            <a:ext cx="8507413" cy="6264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80000"/>
              </a:lnSpc>
              <a:spcBef>
                <a:spcPct val="20000"/>
              </a:spcBef>
              <a:buFont typeface="Arial" charset="0"/>
              <a:buNone/>
            </a:pPr>
            <a:r>
              <a:rPr lang="ru-RU" sz="2400">
                <a:solidFill>
                  <a:srgbClr val="000000"/>
                </a:solidFill>
                <a:latin typeface="Calibri" pitchFamily="34" charset="0"/>
              </a:rPr>
              <a:t>	</a:t>
            </a:r>
          </a:p>
          <a:p>
            <a:pPr>
              <a:lnSpc>
                <a:spcPct val="80000"/>
              </a:lnSpc>
              <a:spcBef>
                <a:spcPct val="20000"/>
              </a:spcBef>
              <a:buFont typeface="Arial" charset="0"/>
              <a:buNone/>
            </a:pPr>
            <a:r>
              <a:rPr lang="ru-RU" sz="2400">
                <a:solidFill>
                  <a:srgbClr val="000000"/>
                </a:solidFill>
                <a:latin typeface="Calibri" pitchFamily="34" charset="0"/>
              </a:rPr>
              <a:t>	</a:t>
            </a:r>
            <a:r>
              <a:rPr lang="ru-RU" sz="2400" b="1">
                <a:solidFill>
                  <a:srgbClr val="558ED5"/>
                </a:solidFill>
                <a:latin typeface="Times New Roman" pitchFamily="18" charset="0"/>
                <a:cs typeface="Times New Roman" pitchFamily="18" charset="0"/>
              </a:rPr>
              <a:t>В БО используются следующие условные разделительные знаки:</a:t>
            </a:r>
          </a:p>
          <a:p>
            <a:pPr>
              <a:lnSpc>
                <a:spcPct val="80000"/>
              </a:lnSpc>
              <a:spcBef>
                <a:spcPct val="20000"/>
              </a:spcBef>
              <a:buFont typeface="Arial" charset="0"/>
              <a:buChar char="•"/>
            </a:pPr>
            <a:r>
              <a:rPr lang="ru-RU" sz="24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. – точка и тире – применяется для разделения областей описания</a:t>
            </a:r>
          </a:p>
          <a:p>
            <a:pPr>
              <a:lnSpc>
                <a:spcPct val="80000"/>
              </a:lnSpc>
              <a:spcBef>
                <a:spcPct val="20000"/>
              </a:spcBef>
              <a:buFont typeface="Arial" charset="0"/>
              <a:buChar char="•"/>
            </a:pPr>
            <a:r>
              <a:rPr lang="ru-RU" sz="24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. точка</a:t>
            </a:r>
          </a:p>
          <a:p>
            <a:pPr>
              <a:lnSpc>
                <a:spcPct val="80000"/>
              </a:lnSpc>
              <a:spcBef>
                <a:spcPct val="20000"/>
              </a:spcBef>
              <a:buFont typeface="Arial" charset="0"/>
              <a:buChar char="•"/>
            </a:pPr>
            <a:r>
              <a:rPr lang="ru-RU" sz="24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, запятая</a:t>
            </a:r>
          </a:p>
          <a:p>
            <a:pPr>
              <a:lnSpc>
                <a:spcPct val="80000"/>
              </a:lnSpc>
              <a:spcBef>
                <a:spcPct val="20000"/>
              </a:spcBef>
              <a:buFont typeface="Arial" charset="0"/>
              <a:buChar char="•"/>
            </a:pPr>
            <a:r>
              <a:rPr lang="ru-RU" sz="24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: двоеточие</a:t>
            </a:r>
          </a:p>
          <a:p>
            <a:pPr>
              <a:lnSpc>
                <a:spcPct val="80000"/>
              </a:lnSpc>
              <a:spcBef>
                <a:spcPct val="20000"/>
              </a:spcBef>
              <a:buFont typeface="Arial" charset="0"/>
              <a:buChar char="•"/>
            </a:pPr>
            <a:r>
              <a:rPr lang="ru-RU" sz="24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; точка с запятой</a:t>
            </a:r>
          </a:p>
          <a:p>
            <a:pPr>
              <a:lnSpc>
                <a:spcPct val="80000"/>
              </a:lnSpc>
              <a:spcBef>
                <a:spcPct val="20000"/>
              </a:spcBef>
              <a:buFont typeface="Arial" charset="0"/>
              <a:buChar char="•"/>
            </a:pPr>
            <a:r>
              <a:rPr lang="ru-RU" sz="24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… многоточие</a:t>
            </a:r>
          </a:p>
          <a:p>
            <a:pPr>
              <a:lnSpc>
                <a:spcPct val="80000"/>
              </a:lnSpc>
              <a:spcBef>
                <a:spcPct val="20000"/>
              </a:spcBef>
              <a:buFont typeface="Arial" charset="0"/>
              <a:buChar char="•"/>
            </a:pPr>
            <a:r>
              <a:rPr lang="ru-RU" sz="24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/ косая черта</a:t>
            </a:r>
          </a:p>
          <a:p>
            <a:pPr>
              <a:lnSpc>
                <a:spcPct val="80000"/>
              </a:lnSpc>
              <a:spcBef>
                <a:spcPct val="20000"/>
              </a:spcBef>
              <a:buFont typeface="Arial" charset="0"/>
              <a:buChar char="•"/>
            </a:pPr>
            <a:r>
              <a:rPr lang="ru-RU" sz="24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// две косые черты</a:t>
            </a:r>
          </a:p>
          <a:p>
            <a:pPr>
              <a:lnSpc>
                <a:spcPct val="80000"/>
              </a:lnSpc>
              <a:spcBef>
                <a:spcPct val="20000"/>
              </a:spcBef>
              <a:buFont typeface="Arial" charset="0"/>
              <a:buChar char="•"/>
            </a:pPr>
            <a:r>
              <a:rPr lang="ru-RU" sz="24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( ) круглые скобки</a:t>
            </a:r>
          </a:p>
          <a:p>
            <a:pPr>
              <a:lnSpc>
                <a:spcPct val="80000"/>
              </a:lnSpc>
              <a:spcBef>
                <a:spcPct val="20000"/>
              </a:spcBef>
              <a:buFont typeface="Arial" charset="0"/>
              <a:buChar char="•"/>
            </a:pPr>
            <a:r>
              <a:rPr lang="ru-RU" sz="24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[ ] квадратные скобки</a:t>
            </a:r>
          </a:p>
          <a:p>
            <a:pPr>
              <a:lnSpc>
                <a:spcPct val="80000"/>
              </a:lnSpc>
              <a:spcBef>
                <a:spcPct val="20000"/>
              </a:spcBef>
              <a:buFont typeface="Arial" charset="0"/>
              <a:buChar char="•"/>
            </a:pPr>
            <a:r>
              <a:rPr lang="ru-RU" sz="24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+ знак плюс</a:t>
            </a:r>
          </a:p>
          <a:p>
            <a:pPr>
              <a:lnSpc>
                <a:spcPct val="80000"/>
              </a:lnSpc>
              <a:spcBef>
                <a:spcPct val="20000"/>
              </a:spcBef>
              <a:buFont typeface="Arial" charset="0"/>
              <a:buChar char="•"/>
            </a:pPr>
            <a:r>
              <a:rPr lang="uk-UA" sz="24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= знак равенства</a:t>
            </a:r>
            <a:endParaRPr lang="ru-RU" sz="2400" b="1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  <a:spcBef>
                <a:spcPct val="20000"/>
              </a:spcBef>
              <a:buFont typeface="Arial" charset="0"/>
              <a:buNone/>
            </a:pPr>
            <a:r>
              <a:rPr lang="uk-UA" sz="24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	В конце БО ставится точка.</a:t>
            </a:r>
            <a:endParaRPr lang="ru-RU" sz="2100" b="1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1660293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468313" y="620713"/>
            <a:ext cx="8229600" cy="5865812"/>
          </a:xfrm>
          <a:prstGeom prst="rect">
            <a:avLst/>
          </a:prstGeom>
        </p:spPr>
        <p:txBody>
          <a:bodyPr>
            <a:normAutofit fontScale="925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mtClean="0">
                <a:solidFill>
                  <a:sysClr val="windowText" lastClr="000000"/>
                </a:solidFill>
                <a:latin typeface="Calibri"/>
              </a:rPr>
              <a:t>	</a:t>
            </a:r>
            <a:r>
              <a:rPr lang="ru-RU" b="1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Пунктуация в библиографическом описании выполняет две функции – обычных грамматических знаков препинания и специальных знаков предписанной пунктуации, т. е. знаков, которые имеют опознавательный для областей библиографического описания характер и их употребление не связано с нормами языка.</a:t>
            </a:r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	Для различия предписанной и грамматической пунктуации применяют пробелы в один печатный знак до и после предписанного знака.</a:t>
            </a:r>
          </a:p>
          <a:p>
            <a:pPr fontAlgn="auto">
              <a:spcAft>
                <a:spcPts val="0"/>
              </a:spcAft>
              <a:defRPr/>
            </a:pPr>
            <a:endParaRPr lang="ru-RU" dirty="0">
              <a:solidFill>
                <a:sysClr val="windowText" lastClr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885902524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2"/>
          <p:cNvSpPr txBox="1">
            <a:spLocks/>
          </p:cNvSpPr>
          <p:nvPr/>
        </p:nvSpPr>
        <p:spPr>
          <a:xfrm>
            <a:off x="323850" y="1412875"/>
            <a:ext cx="8569325" cy="3600450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mtClean="0">
                <a:solidFill>
                  <a:sysClr val="windowText" lastClr="000000"/>
                </a:solidFill>
                <a:latin typeface="Calibri"/>
              </a:rPr>
              <a:t>	</a:t>
            </a:r>
            <a:r>
              <a:rPr lang="ru-RU" b="1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Основным источником информации для области заглавия и сведений об ответственности является титульный лист книги. </a:t>
            </a:r>
          </a:p>
          <a:p>
            <a:pPr marL="0" indent="0" algn="just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	Библиографические сведения, заимствованные с оборота титульного листа, заключаются в квадратные скобки.</a:t>
            </a:r>
            <a:endParaRPr lang="ru-RU" b="1" dirty="0">
              <a:solidFill>
                <a:sysClr val="windowText" lastClr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0881446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2"/>
          <p:cNvSpPr txBox="1">
            <a:spLocks/>
          </p:cNvSpPr>
          <p:nvPr/>
        </p:nvSpPr>
        <p:spPr>
          <a:xfrm>
            <a:off x="468313" y="404813"/>
            <a:ext cx="8280400" cy="6192837"/>
          </a:xfrm>
          <a:prstGeom prst="rect">
            <a:avLst/>
          </a:prstGeom>
        </p:spPr>
        <p:txBody>
          <a:bodyPr>
            <a:normAutofit fontScale="92500"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>
                <a:solidFill>
                  <a:sysClr val="windowText" lastClr="000000"/>
                </a:solidFill>
                <a:latin typeface="Calibri"/>
              </a:rPr>
              <a:t>	</a:t>
            </a:r>
            <a:r>
              <a:rPr lang="ru-RU" b="1" dirty="0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При описании документа следует иметь в виду, что книга и часть книги (статья, глава, параграф) описываются по-разному.</a:t>
            </a:r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dirty="0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	 Это объясняется тем, что для идентификации и поиска составной части документа необходимы сведения о документе, в котором она помещена. </a:t>
            </a:r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dirty="0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	Например, чтобы найти статью из журнала, нужно знать, по меньшей мере, название журнала, в котором опубликована эта статья. 	Поскольку описание документа (книги) и части документа (статьи, главы) отличается, мы их рассмотрим отдельно.</a:t>
            </a:r>
          </a:p>
          <a:p>
            <a:pPr fontAlgn="auto">
              <a:spcAft>
                <a:spcPts val="0"/>
              </a:spcAft>
              <a:defRPr/>
            </a:pPr>
            <a:endParaRPr lang="ru-RU" b="1" dirty="0">
              <a:solidFill>
                <a:sysClr val="windowText" lastClr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895625100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2"/>
          <p:cNvSpPr txBox="1">
            <a:spLocks/>
          </p:cNvSpPr>
          <p:nvPr/>
        </p:nvSpPr>
        <p:spPr>
          <a:xfrm>
            <a:off x="468313" y="692150"/>
            <a:ext cx="8351837" cy="5616575"/>
          </a:xfrm>
          <a:prstGeom prst="rect">
            <a:avLst/>
          </a:prstGeom>
        </p:spPr>
        <p:txBody>
          <a:bodyPr>
            <a:normAutofit fontScale="92500" lnSpcReduction="20000"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ysClr val="windowText" lastClr="000000"/>
                </a:solidFill>
                <a:latin typeface="Calibri"/>
              </a:rPr>
              <a:t>	 </a:t>
            </a:r>
          </a:p>
          <a:p>
            <a:pPr algn="l" fontAlgn="auto">
              <a:spcAft>
                <a:spcPts val="0"/>
              </a:spcAft>
              <a:defRPr/>
            </a:pPr>
            <a:r>
              <a:rPr lang="ru-RU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Библиографическое </a:t>
            </a:r>
            <a:r>
              <a:rPr lang="ru-RU" sz="4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описание </a:t>
            </a:r>
            <a:r>
              <a:rPr lang="ru-RU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книги</a:t>
            </a:r>
          </a:p>
          <a:p>
            <a:pPr algn="l" fontAlgn="auto">
              <a:spcAft>
                <a:spcPts val="0"/>
              </a:spcAft>
              <a:defRPr/>
            </a:pPr>
            <a:endParaRPr lang="ru-RU" dirty="0" smtClean="0">
              <a:solidFill>
                <a:sysClr val="windowText" lastClr="000000"/>
              </a:solidFill>
              <a:latin typeface="Calibri"/>
            </a:endParaRPr>
          </a:p>
          <a:p>
            <a:pPr algn="l" fontAlgn="auto">
              <a:spcAft>
                <a:spcPts val="0"/>
              </a:spcAft>
              <a:defRPr/>
            </a:pPr>
            <a:r>
              <a:rPr lang="ru-RU" sz="4400" b="1" dirty="0" smtClean="0">
                <a:solidFill>
                  <a:srgbClr val="1F497D">
                    <a:lumMod val="60000"/>
                    <a:lumOff val="40000"/>
                  </a:srgbClr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                 Заголовок </a:t>
            </a:r>
            <a:r>
              <a:rPr lang="ru-RU" sz="4400" b="1" dirty="0">
                <a:solidFill>
                  <a:srgbClr val="1F497D">
                    <a:lumMod val="60000"/>
                    <a:lumOff val="40000"/>
                  </a:srgbClr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описания</a:t>
            </a:r>
            <a:endParaRPr lang="ru-RU" dirty="0" smtClean="0">
              <a:solidFill>
                <a:sysClr val="windowText" lastClr="000000"/>
              </a:solidFill>
              <a:latin typeface="Calibri"/>
            </a:endParaRPr>
          </a:p>
          <a:p>
            <a:pPr algn="l" fontAlgn="auto">
              <a:spcAft>
                <a:spcPts val="0"/>
              </a:spcAft>
              <a:defRPr/>
            </a:pPr>
            <a:r>
              <a:rPr lang="ru-RU" dirty="0">
                <a:solidFill>
                  <a:sysClr val="windowText" lastClr="000000"/>
                </a:solidFill>
                <a:latin typeface="Calibri"/>
              </a:rPr>
              <a:t>	</a:t>
            </a:r>
            <a:r>
              <a:rPr lang="ru-RU" b="1" dirty="0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Заголовок библиографического описания содержит имя автора. При этом сначала пишется фамилия, а затем инициалы. Например:</a:t>
            </a:r>
          </a:p>
          <a:p>
            <a:pPr algn="l" fontAlgn="auto">
              <a:spcAft>
                <a:spcPts val="0"/>
              </a:spcAft>
              <a:defRPr/>
            </a:pPr>
            <a:r>
              <a:rPr lang="ru-RU" b="1" dirty="0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Зеленцов В. С.</a:t>
            </a:r>
          </a:p>
          <a:p>
            <a:pPr algn="l" fontAlgn="auto"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     Богданов А. И.</a:t>
            </a:r>
          </a:p>
          <a:p>
            <a:pPr fontAlgn="auto">
              <a:spcAft>
                <a:spcPts val="0"/>
              </a:spcAft>
              <a:defRPr/>
            </a:pPr>
            <a:endParaRPr lang="ru-RU" dirty="0">
              <a:solidFill>
                <a:srgbClr val="00B05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804358038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2"/>
          <p:cNvSpPr txBox="1">
            <a:spLocks/>
          </p:cNvSpPr>
          <p:nvPr/>
        </p:nvSpPr>
        <p:spPr>
          <a:xfrm>
            <a:off x="468313" y="908050"/>
            <a:ext cx="8229600" cy="5286375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>
                <a:solidFill>
                  <a:sysClr val="windowText" lastClr="000000"/>
                </a:solidFill>
                <a:latin typeface="Calibri"/>
              </a:rPr>
              <a:t> 	</a:t>
            </a:r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4000" b="1" dirty="0" smtClean="0">
                <a:solidFill>
                  <a:srgbClr val="1F497D">
                    <a:lumMod val="60000"/>
                    <a:lumOff val="40000"/>
                  </a:srgbClr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              Область заглавия</a:t>
            </a:r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>
              <a:solidFill>
                <a:sysClr val="windowText" lastClr="000000"/>
              </a:solidFill>
              <a:latin typeface="Calibri"/>
            </a:endParaRPr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>
                <a:solidFill>
                  <a:sysClr val="windowText" lastClr="000000"/>
                </a:solidFill>
                <a:latin typeface="Calibri"/>
                <a:cs typeface="Times New Roman" pitchFamily="18" charset="0"/>
              </a:rPr>
              <a:t>	</a:t>
            </a:r>
            <a:r>
              <a:rPr lang="ru-RU" dirty="0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Область заглавия содержит заглавие книги вместе со сведениями, относящимися к нему. Заглавие в описании точно повторяет заглавие книги, напечатанное на титульном листе. Сокращенное описание заглавия не допускается.</a:t>
            </a:r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>
              <a:solidFill>
                <a:sysClr val="windowText" lastClr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317831546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2"/>
          <p:cNvSpPr txBox="1">
            <a:spLocks/>
          </p:cNvSpPr>
          <p:nvPr/>
        </p:nvSpPr>
        <p:spPr>
          <a:xfrm>
            <a:off x="457200" y="476250"/>
            <a:ext cx="8229600" cy="5794375"/>
          </a:xfrm>
          <a:prstGeom prst="rect">
            <a:avLst/>
          </a:prstGeom>
        </p:spPr>
        <p:txBody>
          <a:bodyPr>
            <a:normAutofit fontScale="925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>
                <a:solidFill>
                  <a:sysClr val="windowText" lastClr="000000"/>
                </a:solidFill>
                <a:latin typeface="Calibri"/>
              </a:rPr>
              <a:t> </a:t>
            </a:r>
            <a:r>
              <a:rPr lang="ru-RU" dirty="0" smtClean="0">
                <a:solidFill>
                  <a:sysClr val="windowText" lastClr="000000"/>
                </a:solidFill>
                <a:latin typeface="Calibri"/>
              </a:rPr>
              <a:t>  </a:t>
            </a:r>
            <a:r>
              <a:rPr lang="ru-RU" b="1" dirty="0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b="1" dirty="0">
                <a:solidFill>
                  <a:srgbClr val="1F497D">
                    <a:lumMod val="60000"/>
                    <a:lumOff val="40000"/>
                  </a:srgbClr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Сведения, относящиеся к заглавию</a:t>
            </a:r>
            <a:endParaRPr lang="ru-RU" b="1" dirty="0" smtClean="0">
              <a:solidFill>
                <a:sysClr val="windowText" lastClr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dirty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b="1" dirty="0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Если на титульном листе имеются сведения, разъясняющие или уточняющие смысл основного заглавия: сведения о виде, жанре, назначении произведения, переводе с другого языка, то после заглавия ставится двоеточие и приводятся эти дополнительные сведения с маленькой буквы. Например:</a:t>
            </a:r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dirty="0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Психология : учебник</a:t>
            </a:r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     Философия : учеб. пособие</a:t>
            </a:r>
            <a:endParaRPr lang="ru-RU" b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71731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Заголовок 1"/>
          <p:cNvSpPr>
            <a:spLocks noGrp="1"/>
          </p:cNvSpPr>
          <p:nvPr>
            <p:ph type="title"/>
          </p:nvPr>
        </p:nvSpPr>
        <p:spPr>
          <a:xfrm>
            <a:off x="457200" y="358775"/>
            <a:ext cx="8229600" cy="6165850"/>
          </a:xfrm>
        </p:spPr>
        <p:txBody>
          <a:bodyPr/>
          <a:lstStyle/>
          <a:p>
            <a:r>
              <a:rPr lang="ru-RU" sz="4800" b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1.1 Энциклопедии, словари, справочники</a:t>
            </a:r>
            <a:br>
              <a:rPr lang="ru-RU" sz="4800" b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smtClean="0"/>
              <a:t>Энциклопедии и справочные издания </a:t>
            </a:r>
            <a:r>
              <a:rPr lang="ru-RU" sz="3200" smtClean="0"/>
              <a:t>предназначены для быстрого разыскания необходимых сведений по нужным  вопросам  из различных отраслей  знаний.</a:t>
            </a:r>
            <a:br>
              <a:rPr lang="ru-RU" sz="3200" smtClean="0"/>
            </a:br>
            <a:r>
              <a:rPr lang="ru-RU" sz="3200" smtClean="0"/>
              <a:t>Центральное  место  занимают  </a:t>
            </a:r>
            <a:r>
              <a:rPr lang="ru-RU" sz="3200" b="1" i="1" smtClean="0"/>
              <a:t>энциклопедии.</a:t>
            </a:r>
            <a:r>
              <a:rPr lang="ru-RU" sz="3200" smtClean="0"/>
              <a:t>  В зависимости  от круга  включенных  в  них  сведений различают:</a:t>
            </a:r>
            <a:br>
              <a:rPr lang="ru-RU" sz="3200" smtClean="0"/>
            </a:br>
            <a:r>
              <a:rPr lang="ru-RU" sz="3200" smtClean="0"/>
              <a:t>–  универсальные (общие);  </a:t>
            </a:r>
            <a:br>
              <a:rPr lang="ru-RU" sz="3200" smtClean="0"/>
            </a:br>
            <a:r>
              <a:rPr lang="ru-RU" sz="3200" smtClean="0"/>
              <a:t>–  отраслевые (специальные) энциклопедии. </a:t>
            </a:r>
            <a:endParaRPr lang="ru-RU" sz="3200" b="1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51045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2"/>
          <p:cNvSpPr txBox="1">
            <a:spLocks/>
          </p:cNvSpPr>
          <p:nvPr/>
        </p:nvSpPr>
        <p:spPr>
          <a:xfrm>
            <a:off x="457200" y="765175"/>
            <a:ext cx="8218488" cy="5400675"/>
          </a:xfrm>
          <a:prstGeom prst="rect">
            <a:avLst/>
          </a:prstGeom>
        </p:spPr>
        <p:txBody>
          <a:bodyPr>
            <a:normAutofit fontScale="85000"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4400" b="1" dirty="0" smtClean="0">
                <a:solidFill>
                  <a:srgbClr val="1F497D">
                    <a:lumMod val="60000"/>
                    <a:lumOff val="40000"/>
                  </a:srgbClr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Область </a:t>
            </a:r>
            <a:r>
              <a:rPr lang="ru-RU" sz="4400" b="1" dirty="0">
                <a:solidFill>
                  <a:srgbClr val="1F497D">
                    <a:lumMod val="60000"/>
                    <a:lumOff val="40000"/>
                  </a:srgbClr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сведений об ответственности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 области сведений об ответственности указывается, кто несет ответственность за выход данной книги. Для этого после заглавия (или после сведений, относящихся к заглавию) ставится знак “косая черта” (/), за которым через запятую перечисляются сведения об ответственности: сначала фамилии авторов, редакторов, составителей и т. п., а затем указывают коллективного автора, т. е. название учебного или научного учреждения. Сведения о коллективном авторе отделяются точкой с запятой (;). 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31978247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Объект 2"/>
          <p:cNvSpPr txBox="1">
            <a:spLocks/>
          </p:cNvSpPr>
          <p:nvPr/>
        </p:nvSpPr>
        <p:spPr bwMode="auto">
          <a:xfrm>
            <a:off x="457200" y="515515"/>
            <a:ext cx="8229600" cy="5865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lnSpc>
                <a:spcPct val="90000"/>
              </a:lnSpc>
              <a:spcBef>
                <a:spcPct val="20000"/>
              </a:spcBef>
              <a:buFont typeface="Arial" charset="0"/>
              <a:buNone/>
            </a:pPr>
            <a:r>
              <a:rPr lang="ru-RU" sz="3000" b="1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700" b="1">
                <a:latin typeface="Times New Roman" pitchFamily="18" charset="0"/>
                <a:cs typeface="Times New Roman" pitchFamily="18" charset="0"/>
              </a:rPr>
              <a:t>ПРИМЕР:</a:t>
            </a:r>
          </a:p>
          <a:p>
            <a:pPr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</a:pPr>
            <a:r>
              <a:rPr lang="ru-RU" sz="3000" b="1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Античная культура : Литература. Театр. Искусство. Философия. Наука : словарь-справочник / Ярхо В. Н., Нещерет М. Ю. [и др.] ; под ред. Ярхо В. Н. ; Ин-т “Открытое о-во”</a:t>
            </a:r>
            <a:r>
              <a:rPr lang="uk-UA" sz="3000" b="1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3000" b="1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</a:pPr>
            <a:r>
              <a:rPr lang="ru-RU" sz="3000" b="1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Кто есть кто в социальной психологии / сост.: Андреева Е. А. [и др.]</a:t>
            </a:r>
            <a:r>
              <a:rPr lang="uk-UA" sz="3000" b="1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; </a:t>
            </a:r>
            <a:r>
              <a:rPr lang="ru-RU" sz="3000" b="1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отв. ред. Артемьева Т. И. ; РАН, Ин-т психологии</a:t>
            </a:r>
            <a:r>
              <a:rPr lang="uk-UA" sz="3000" b="1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endParaRPr lang="ru-RU" sz="3000" b="1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</a:pPr>
            <a:r>
              <a:rPr lang="ru-RU" sz="3000" b="1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Туник Е. Диагностика творческого мышления : креативные тесты / Елена Туник. – М. : Чистые пруды, 2006. – 30 с.</a:t>
            </a:r>
          </a:p>
        </p:txBody>
      </p:sp>
    </p:spTree>
    <p:extLst>
      <p:ext uri="{BB962C8B-B14F-4D97-AF65-F5344CB8AC3E}">
        <p14:creationId xmlns:p14="http://schemas.microsoft.com/office/powerpoint/2010/main" val="3531254520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457200" y="549275"/>
            <a:ext cx="8218488" cy="5759450"/>
          </a:xfrm>
          <a:prstGeom prst="rect">
            <a:avLst/>
          </a:prstGeom>
        </p:spPr>
        <p:txBody>
          <a:bodyPr anchor="ctr">
            <a:normAutofit fontScale="925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fontAlgn="auto">
              <a:spcAft>
                <a:spcPts val="0"/>
              </a:spcAft>
              <a:defRPr/>
            </a:pPr>
            <a:r>
              <a:rPr lang="uk-UA" sz="3200" dirty="0" smtClean="0">
                <a:solidFill>
                  <a:sysClr val="windowText" lastClr="000000"/>
                </a:solidFill>
                <a:latin typeface="Calibri"/>
              </a:rPr>
              <a:t>	</a:t>
            </a:r>
            <a:r>
              <a:rPr lang="uk-UA" sz="3200" b="1" dirty="0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При </a:t>
            </a:r>
            <a:r>
              <a:rPr lang="uk-UA" sz="3200" b="1" dirty="0" err="1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описании</a:t>
            </a:r>
            <a:r>
              <a:rPr lang="uk-UA" sz="3200" b="1" dirty="0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 книги одного автора </a:t>
            </a:r>
            <a:r>
              <a:rPr lang="uk-UA" sz="3200" b="1" dirty="0" err="1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вначале</a:t>
            </a:r>
            <a:r>
              <a:rPr lang="uk-UA" sz="3200" b="1" dirty="0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3200" b="1" dirty="0" err="1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приводят</a:t>
            </a:r>
            <a:r>
              <a:rPr lang="uk-UA" sz="3200" b="1" dirty="0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3200" b="1" dirty="0" err="1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фамилию</a:t>
            </a:r>
            <a:r>
              <a:rPr lang="uk-UA" sz="3200" b="1" dirty="0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 автора, </a:t>
            </a:r>
            <a:r>
              <a:rPr lang="uk-UA" sz="3200" b="1" dirty="0" err="1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затем</a:t>
            </a:r>
            <a:r>
              <a:rPr lang="uk-UA" sz="3200" b="1" dirty="0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3200" b="1" dirty="0" err="1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его</a:t>
            </a:r>
            <a:r>
              <a:rPr lang="uk-UA" sz="3200" b="1" dirty="0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3200" b="1" dirty="0" err="1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инициалы</a:t>
            </a:r>
            <a:r>
              <a:rPr lang="uk-UA" sz="3200" b="1" dirty="0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, а </a:t>
            </a:r>
            <a:r>
              <a:rPr lang="uk-UA" sz="3200" b="1" dirty="0" err="1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далее</a:t>
            </a:r>
            <a:r>
              <a:rPr lang="uk-UA" sz="3200" b="1" dirty="0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3200" b="1" dirty="0" err="1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после</a:t>
            </a:r>
            <a:r>
              <a:rPr lang="uk-UA" sz="3200" b="1" dirty="0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3200" b="1" dirty="0" err="1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заглавия</a:t>
            </a:r>
            <a:r>
              <a:rPr lang="uk-UA" sz="3200" b="1" dirty="0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uk-UA" sz="3200" b="1" dirty="0" err="1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uk-UA" sz="3200" b="1" dirty="0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3200" b="1" dirty="0" err="1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после</a:t>
            </a:r>
            <a:r>
              <a:rPr lang="uk-UA" sz="3200" b="1" dirty="0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3200" b="1" dirty="0" err="1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сведений</a:t>
            </a:r>
            <a:r>
              <a:rPr lang="uk-UA" sz="3200" b="1" dirty="0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uk-UA" sz="3200" b="1" dirty="0" err="1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относящихся</a:t>
            </a:r>
            <a:r>
              <a:rPr lang="uk-UA" sz="3200" b="1" dirty="0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 к </a:t>
            </a:r>
            <a:r>
              <a:rPr lang="uk-UA" sz="3200" b="1" dirty="0" err="1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заглавию</a:t>
            </a:r>
            <a:r>
              <a:rPr lang="uk-UA" sz="3200" b="1" dirty="0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) за </a:t>
            </a:r>
            <a:r>
              <a:rPr lang="uk-UA" sz="3200" b="1" dirty="0" err="1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косой</a:t>
            </a:r>
            <a:r>
              <a:rPr lang="uk-UA" sz="3200" b="1" dirty="0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3200" b="1" dirty="0" err="1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чертой</a:t>
            </a:r>
            <a:r>
              <a:rPr lang="uk-UA" sz="3200" b="1" dirty="0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3200" b="1" dirty="0" err="1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вновь</a:t>
            </a:r>
            <a:r>
              <a:rPr lang="uk-UA" sz="3200" b="1" dirty="0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3200" b="1" dirty="0" err="1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повторяют</a:t>
            </a:r>
            <a:r>
              <a:rPr lang="uk-UA" sz="3200" b="1" dirty="0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3200" b="1" dirty="0" err="1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фамилию</a:t>
            </a:r>
            <a:r>
              <a:rPr lang="uk-UA" sz="3200" b="1" dirty="0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uk-UA" sz="3200" b="1" dirty="0" err="1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инициалы</a:t>
            </a:r>
            <a:r>
              <a:rPr lang="uk-UA" sz="3200" b="1" dirty="0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3200" b="1" dirty="0" err="1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uk-UA" sz="3200" b="1" dirty="0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3200" b="1" dirty="0" err="1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фамилию</a:t>
            </a:r>
            <a:r>
              <a:rPr lang="uk-UA" sz="3200" b="1" dirty="0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uk-UA" sz="3200" b="1" dirty="0" err="1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полное</a:t>
            </a:r>
            <a:r>
              <a:rPr lang="uk-UA" sz="3200" b="1" dirty="0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3200" b="1" dirty="0" err="1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имя</a:t>
            </a:r>
            <a:r>
              <a:rPr lang="uk-UA" sz="3200" b="1" dirty="0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uk-UA" sz="3200" b="1" dirty="0" err="1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отчество</a:t>
            </a:r>
            <a:r>
              <a:rPr lang="uk-UA" sz="3200" b="1" dirty="0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3200" b="1" dirty="0" err="1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индивидуального</a:t>
            </a:r>
            <a:r>
              <a:rPr lang="uk-UA" sz="3200" b="1" dirty="0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 автора, строго </a:t>
            </a:r>
            <a:r>
              <a:rPr lang="uk-UA" sz="3200" b="1" dirty="0" err="1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соблюдая</a:t>
            </a:r>
            <a:r>
              <a:rPr lang="uk-UA" sz="3200" b="1" dirty="0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3200" b="1" dirty="0" err="1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последовательность</a:t>
            </a:r>
            <a:r>
              <a:rPr lang="uk-UA" sz="3200" b="1" dirty="0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3200" b="1" dirty="0" err="1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их</a:t>
            </a:r>
            <a:r>
              <a:rPr lang="uk-UA" sz="3200" b="1" dirty="0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3200" b="1" dirty="0" err="1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приведения</a:t>
            </a:r>
            <a:r>
              <a:rPr lang="uk-UA" sz="3200" b="1" dirty="0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uk-UA" sz="3200" b="1" dirty="0" err="1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документе</a:t>
            </a:r>
            <a:endParaRPr lang="uk-UA" sz="3200" b="1" dirty="0" smtClean="0">
              <a:solidFill>
                <a:sysClr val="windowText" lastClr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 fontAlgn="auto">
              <a:spcAft>
                <a:spcPts val="0"/>
              </a:spcAft>
              <a:defRPr/>
            </a:pPr>
            <a:r>
              <a:rPr lang="uk-UA" sz="3200" b="1" dirty="0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uk-UA" sz="3200" b="1" dirty="0" err="1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Например</a:t>
            </a:r>
            <a:r>
              <a:rPr lang="uk-UA" sz="3200" b="1" dirty="0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algn="l" fontAlgn="auto">
              <a:spcAft>
                <a:spcPts val="0"/>
              </a:spcAft>
              <a:defRPr/>
            </a:pPr>
            <a:r>
              <a:rPr lang="uk-UA" sz="32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Выготский Л. С. </a:t>
            </a:r>
            <a:r>
              <a:rPr lang="uk-UA" sz="3200" b="1" dirty="0" err="1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Воображение</a:t>
            </a:r>
            <a:r>
              <a:rPr lang="uk-UA" sz="32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uk-UA" sz="3200" b="1" dirty="0" err="1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творчество</a:t>
            </a:r>
            <a:r>
              <a:rPr lang="uk-UA" sz="32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uk-UA" sz="3200" b="1" dirty="0" err="1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детском</a:t>
            </a:r>
            <a:r>
              <a:rPr lang="uk-UA" sz="32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3200" b="1" dirty="0" err="1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возрасте</a:t>
            </a:r>
            <a:r>
              <a:rPr lang="uk-UA" sz="32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uk-UA" sz="32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32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/ Лев Семенович </a:t>
            </a:r>
            <a:r>
              <a:rPr lang="uk-UA" sz="3200" b="1" dirty="0" err="1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Выготский</a:t>
            </a:r>
            <a:r>
              <a:rPr lang="uk-UA" sz="32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. – </a:t>
            </a:r>
            <a:r>
              <a:rPr lang="uk-UA" sz="3200" b="1" dirty="0" err="1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СПб</a:t>
            </a:r>
            <a:r>
              <a:rPr lang="uk-UA" sz="32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. : Союз, 1997. – 96 с. </a:t>
            </a:r>
            <a:endParaRPr lang="ru-RU" sz="3200" b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 fontAlgn="auto">
              <a:spcAft>
                <a:spcPts val="0"/>
              </a:spcAft>
              <a:defRPr/>
            </a:pPr>
            <a:endParaRPr lang="ru-RU" sz="3200" b="1" dirty="0">
              <a:solidFill>
                <a:sysClr val="windowText" lastClr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1930653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457200" y="274638"/>
            <a:ext cx="8218488" cy="6249987"/>
          </a:xfrm>
          <a:prstGeom prst="rect">
            <a:avLst/>
          </a:prstGeom>
        </p:spPr>
        <p:txBody>
          <a:bodyPr anchor="ctr">
            <a:normAutofit fontScale="900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fontAlgn="auto">
              <a:spcAft>
                <a:spcPts val="0"/>
              </a:spcAft>
              <a:defRPr/>
            </a:pPr>
            <a:r>
              <a:rPr lang="uk-UA" sz="3200" dirty="0" smtClean="0">
                <a:solidFill>
                  <a:sysClr val="windowText" lastClr="000000"/>
                </a:solidFill>
                <a:latin typeface="Calibri"/>
              </a:rPr>
              <a:t>	</a:t>
            </a:r>
            <a:r>
              <a:rPr lang="uk-UA" sz="3200" b="1" dirty="0" err="1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Если</a:t>
            </a:r>
            <a:r>
              <a:rPr lang="uk-UA" sz="3200" b="1" dirty="0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3200" b="1" dirty="0" err="1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авторов</a:t>
            </a:r>
            <a:r>
              <a:rPr lang="uk-UA" sz="3200" b="1" dirty="0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 2 </a:t>
            </a:r>
            <a:r>
              <a:rPr lang="uk-UA" sz="3200" b="1" dirty="0" err="1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uk-UA" sz="3200" b="1" dirty="0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 3, то в </a:t>
            </a:r>
            <a:r>
              <a:rPr lang="uk-UA" sz="3200" b="1" dirty="0" err="1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заголовке</a:t>
            </a:r>
            <a:r>
              <a:rPr lang="uk-UA" sz="3200" b="1" dirty="0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3200" b="1" dirty="0" err="1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описания</a:t>
            </a:r>
            <a:r>
              <a:rPr lang="uk-UA" sz="3200" b="1" dirty="0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3200" b="1" dirty="0" err="1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приводят</a:t>
            </a:r>
            <a:r>
              <a:rPr lang="uk-UA" sz="3200" b="1" dirty="0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3200" b="1" dirty="0" err="1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фамилию</a:t>
            </a:r>
            <a:r>
              <a:rPr lang="uk-UA" sz="3200" b="1" dirty="0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uk-UA" sz="3200" b="1" dirty="0" err="1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затем</a:t>
            </a:r>
            <a:r>
              <a:rPr lang="uk-UA" sz="3200" b="1" dirty="0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3200" b="1" dirty="0" err="1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инициалы</a:t>
            </a:r>
            <a:r>
              <a:rPr lang="uk-UA" sz="3200" b="1" dirty="0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3200" b="1" dirty="0" err="1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только</a:t>
            </a:r>
            <a:r>
              <a:rPr lang="uk-UA" sz="3200" b="1" dirty="0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3200" b="1" dirty="0" err="1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первого</a:t>
            </a:r>
            <a:r>
              <a:rPr lang="uk-UA" sz="3200" b="1" dirty="0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 автора, а </a:t>
            </a:r>
            <a:r>
              <a:rPr lang="uk-UA" sz="3200" b="1" dirty="0" err="1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далее</a:t>
            </a:r>
            <a:r>
              <a:rPr lang="uk-UA" sz="3200" b="1" dirty="0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3200" b="1" dirty="0" err="1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после</a:t>
            </a:r>
            <a:r>
              <a:rPr lang="uk-UA" sz="3200" b="1" dirty="0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3200" b="1" dirty="0" err="1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заглавия</a:t>
            </a:r>
            <a:r>
              <a:rPr lang="uk-UA" sz="3200" b="1" dirty="0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 за </a:t>
            </a:r>
            <a:r>
              <a:rPr lang="uk-UA" sz="3200" b="1" dirty="0" err="1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косой</a:t>
            </a:r>
            <a:r>
              <a:rPr lang="uk-UA" sz="3200" b="1" dirty="0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3200" b="1" dirty="0" err="1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чертой</a:t>
            </a:r>
            <a:r>
              <a:rPr lang="uk-UA" sz="3200" b="1" dirty="0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3200" b="1" dirty="0" err="1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вновь</a:t>
            </a:r>
            <a:r>
              <a:rPr lang="uk-UA" sz="3200" b="1" dirty="0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3200" b="1" dirty="0" err="1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повторяют</a:t>
            </a:r>
            <a:r>
              <a:rPr lang="uk-UA" sz="3200" b="1" dirty="0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3200" b="1" dirty="0" err="1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фамилию</a:t>
            </a:r>
            <a:r>
              <a:rPr lang="uk-UA" sz="3200" b="1" dirty="0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uk-UA" sz="3200" b="1" dirty="0" err="1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инициалы</a:t>
            </a:r>
            <a:r>
              <a:rPr lang="uk-UA" sz="3200" b="1" dirty="0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3200" b="1" dirty="0" err="1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uk-UA" sz="3200" b="1" dirty="0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3200" b="1" dirty="0" err="1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полное</a:t>
            </a:r>
            <a:r>
              <a:rPr lang="uk-UA" sz="3200" b="1" dirty="0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3200" b="1" dirty="0" err="1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имя</a:t>
            </a:r>
            <a:r>
              <a:rPr lang="uk-UA" sz="3200" b="1" dirty="0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uk-UA" sz="3200" b="1" dirty="0" err="1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отчество</a:t>
            </a:r>
            <a:r>
              <a:rPr lang="uk-UA" sz="3200" b="1" dirty="0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3200" b="1" dirty="0" err="1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первого</a:t>
            </a:r>
            <a:r>
              <a:rPr lang="uk-UA" sz="3200" b="1" dirty="0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 автора, </a:t>
            </a:r>
            <a:r>
              <a:rPr lang="uk-UA" sz="3200" b="1" dirty="0" err="1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затем</a:t>
            </a:r>
            <a:r>
              <a:rPr lang="uk-UA" sz="3200" b="1" dirty="0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3200" b="1" dirty="0" err="1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приводят</a:t>
            </a:r>
            <a:r>
              <a:rPr lang="uk-UA" sz="3200" b="1" dirty="0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3200" b="1" dirty="0" err="1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фамилию</a:t>
            </a:r>
            <a:r>
              <a:rPr lang="uk-UA" sz="3200" b="1" dirty="0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uk-UA" sz="3200" b="1" dirty="0" err="1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инициалы</a:t>
            </a:r>
            <a:r>
              <a:rPr lang="uk-UA" sz="3200" b="1" dirty="0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3200" b="1" dirty="0" err="1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uk-UA" sz="3200" b="1" dirty="0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3200" b="1" dirty="0" err="1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полное</a:t>
            </a:r>
            <a:r>
              <a:rPr lang="uk-UA" sz="3200" b="1" dirty="0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3200" b="1" dirty="0" err="1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имя</a:t>
            </a:r>
            <a:r>
              <a:rPr lang="uk-UA" sz="3200" b="1" dirty="0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uk-UA" sz="3200" b="1" dirty="0" err="1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отчество</a:t>
            </a:r>
            <a:r>
              <a:rPr lang="uk-UA" sz="3200" b="1" dirty="0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 2-го и 3-го </a:t>
            </a:r>
            <a:r>
              <a:rPr lang="uk-UA" sz="3200" b="1" dirty="0" err="1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авторов</a:t>
            </a:r>
            <a:r>
              <a:rPr lang="uk-UA" sz="3200" b="1" dirty="0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uk-UA" sz="3200" b="1" dirty="0" err="1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также</a:t>
            </a:r>
            <a:r>
              <a:rPr lang="uk-UA" sz="3200" b="1" dirty="0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 строго </a:t>
            </a:r>
            <a:r>
              <a:rPr lang="uk-UA" sz="3200" b="1" dirty="0" err="1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соблюдая</a:t>
            </a:r>
            <a:r>
              <a:rPr lang="uk-UA" sz="3200" b="1" dirty="0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3200" b="1" dirty="0" err="1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последовательность</a:t>
            </a:r>
            <a:r>
              <a:rPr lang="uk-UA" sz="3200" b="1" dirty="0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3200" b="1" dirty="0" err="1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их</a:t>
            </a:r>
            <a:r>
              <a:rPr lang="uk-UA" sz="3200" b="1" dirty="0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3200" b="1" dirty="0" err="1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приведения</a:t>
            </a:r>
            <a:r>
              <a:rPr lang="uk-UA" sz="3200" b="1" dirty="0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uk-UA" sz="3200" b="1" dirty="0" err="1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документе</a:t>
            </a:r>
            <a:r>
              <a:rPr lang="uk-UA" sz="3200" b="1" dirty="0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algn="l" fontAlgn="auto">
              <a:spcAft>
                <a:spcPts val="0"/>
              </a:spcAft>
              <a:defRPr/>
            </a:pPr>
            <a:r>
              <a:rPr lang="uk-UA" sz="3200" b="1" dirty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uk-UA" sz="3200" b="1" dirty="0" err="1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Например</a:t>
            </a:r>
            <a:r>
              <a:rPr lang="uk-UA" sz="3200" b="1" dirty="0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algn="l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uk-UA" sz="3100" b="1" dirty="0">
                <a:solidFill>
                  <a:srgbClr val="00B05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Галагузова Ю. Н. </a:t>
            </a:r>
            <a:r>
              <a:rPr lang="uk-UA" sz="3100" b="1" dirty="0" err="1">
                <a:solidFill>
                  <a:srgbClr val="00B05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Социальная</a:t>
            </a:r>
            <a:r>
              <a:rPr lang="uk-UA" sz="3100" b="1" dirty="0">
                <a:solidFill>
                  <a:srgbClr val="00B05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r>
              <a:rPr lang="uk-UA" sz="3100" b="1" dirty="0" err="1">
                <a:solidFill>
                  <a:srgbClr val="00B05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педагогика</a:t>
            </a:r>
            <a:r>
              <a:rPr lang="uk-UA" sz="3100" b="1" dirty="0">
                <a:solidFill>
                  <a:srgbClr val="00B05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 : практика </a:t>
            </a:r>
            <a:r>
              <a:rPr lang="uk-UA" sz="3100" b="1" dirty="0" err="1">
                <a:solidFill>
                  <a:srgbClr val="00B05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глазами</a:t>
            </a:r>
            <a:r>
              <a:rPr lang="uk-UA" sz="3100" b="1" dirty="0">
                <a:solidFill>
                  <a:srgbClr val="00B05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r>
              <a:rPr lang="uk-UA" sz="3100" b="1" dirty="0" err="1">
                <a:solidFill>
                  <a:srgbClr val="00B05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преподавателей</a:t>
            </a:r>
            <a:r>
              <a:rPr lang="uk-UA" sz="3100" b="1" dirty="0">
                <a:solidFill>
                  <a:srgbClr val="00B05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 и </a:t>
            </a:r>
            <a:r>
              <a:rPr lang="uk-UA" sz="3100" b="1" dirty="0" err="1">
                <a:solidFill>
                  <a:srgbClr val="00B05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студентов</a:t>
            </a:r>
            <a:r>
              <a:rPr lang="uk-UA" sz="3100" b="1" dirty="0">
                <a:solidFill>
                  <a:srgbClr val="00B05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 : </a:t>
            </a:r>
            <a:r>
              <a:rPr lang="uk-UA" sz="3100" b="1" dirty="0" err="1">
                <a:solidFill>
                  <a:srgbClr val="00B05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пособие</a:t>
            </a:r>
            <a:r>
              <a:rPr lang="uk-UA" sz="3100" b="1" dirty="0">
                <a:solidFill>
                  <a:srgbClr val="00B05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 для </a:t>
            </a:r>
            <a:r>
              <a:rPr lang="uk-UA" sz="3100" b="1" dirty="0" err="1">
                <a:solidFill>
                  <a:srgbClr val="00B05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студентов</a:t>
            </a:r>
            <a:r>
              <a:rPr lang="uk-UA" sz="3100" b="1" dirty="0">
                <a:solidFill>
                  <a:srgbClr val="00B05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 / Ю. Н. </a:t>
            </a:r>
            <a:r>
              <a:rPr lang="uk-UA" sz="3100" b="1" dirty="0" err="1">
                <a:solidFill>
                  <a:srgbClr val="00B05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Галагузова</a:t>
            </a:r>
            <a:r>
              <a:rPr lang="uk-UA" sz="3100" b="1" dirty="0">
                <a:solidFill>
                  <a:srgbClr val="00B05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, Г. В. </a:t>
            </a:r>
            <a:r>
              <a:rPr lang="uk-UA" sz="3100" b="1" dirty="0" err="1">
                <a:solidFill>
                  <a:srgbClr val="00B05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Сорвачева</a:t>
            </a:r>
            <a:r>
              <a:rPr lang="uk-UA" sz="3100" b="1" dirty="0">
                <a:solidFill>
                  <a:srgbClr val="00B05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, Г. В. </a:t>
            </a:r>
            <a:r>
              <a:rPr lang="uk-UA" sz="3100" b="1" dirty="0" err="1">
                <a:solidFill>
                  <a:srgbClr val="00B05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Штинова</a:t>
            </a:r>
            <a:r>
              <a:rPr lang="uk-UA" sz="3100" b="1" dirty="0">
                <a:solidFill>
                  <a:srgbClr val="00B05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. – М. : </a:t>
            </a:r>
            <a:r>
              <a:rPr lang="uk-UA" sz="3100" b="1" dirty="0" err="1">
                <a:solidFill>
                  <a:srgbClr val="00B05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Владос</a:t>
            </a:r>
            <a:r>
              <a:rPr lang="uk-UA" sz="3100" b="1" dirty="0">
                <a:solidFill>
                  <a:srgbClr val="00B05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, 2001. – 220 с. – (</a:t>
            </a:r>
            <a:r>
              <a:rPr lang="uk-UA" sz="3100" b="1" dirty="0" err="1">
                <a:solidFill>
                  <a:srgbClr val="00B05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Учеб</a:t>
            </a:r>
            <a:r>
              <a:rPr lang="uk-UA" sz="3100" b="1" dirty="0">
                <a:solidFill>
                  <a:srgbClr val="00B05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. </a:t>
            </a:r>
            <a:r>
              <a:rPr lang="uk-UA" sz="3100" b="1" dirty="0" err="1">
                <a:solidFill>
                  <a:srgbClr val="00B05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пособие</a:t>
            </a:r>
            <a:r>
              <a:rPr lang="uk-UA" sz="3100" b="1" dirty="0">
                <a:solidFill>
                  <a:srgbClr val="00B05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 для </a:t>
            </a:r>
            <a:r>
              <a:rPr lang="uk-UA" sz="3100" b="1" dirty="0" err="1">
                <a:solidFill>
                  <a:srgbClr val="00B05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вузов</a:t>
            </a:r>
            <a:r>
              <a:rPr lang="uk-UA" sz="3100" b="1" dirty="0">
                <a:solidFill>
                  <a:srgbClr val="00B05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).   </a:t>
            </a:r>
            <a:endParaRPr lang="ru-RU" sz="3200" b="1" dirty="0">
              <a:solidFill>
                <a:sysClr val="windowText" lastClr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34483961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323850" y="333375"/>
            <a:ext cx="8569325" cy="6119813"/>
          </a:xfrm>
          <a:prstGeom prst="rect">
            <a:avLst/>
          </a:prstGeom>
        </p:spPr>
        <p:txBody>
          <a:bodyPr anchor="ctr">
            <a:normAutofit fontScale="925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fontAlgn="auto">
              <a:spcAft>
                <a:spcPts val="0"/>
              </a:spcAft>
              <a:defRPr/>
            </a:pPr>
            <a:r>
              <a:rPr lang="ru-RU" sz="3200" dirty="0" smtClean="0">
                <a:solidFill>
                  <a:sysClr val="windowText" lastClr="000000"/>
                </a:solidFill>
                <a:latin typeface="Calibri"/>
              </a:rPr>
              <a:t>	</a:t>
            </a:r>
            <a:r>
              <a:rPr lang="ru-RU" sz="3200" b="1" dirty="0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Библиографическое описание сборника или книги, имеющей более трех авторов, начинается с заглавия (названия книги).</a:t>
            </a:r>
            <a:br>
              <a:rPr lang="ru-RU" sz="3200" b="1" dirty="0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uk-UA" sz="3200" b="1" dirty="0" err="1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Если</a:t>
            </a:r>
            <a:r>
              <a:rPr lang="uk-UA" sz="3200" b="1" dirty="0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3200" b="1" dirty="0" err="1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авторов</a:t>
            </a:r>
            <a:r>
              <a:rPr lang="uk-UA" sz="3200" b="1" dirty="0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 4, то документ </a:t>
            </a:r>
            <a:r>
              <a:rPr lang="uk-UA" sz="3200" b="1" dirty="0" err="1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описывают</a:t>
            </a:r>
            <a:r>
              <a:rPr lang="uk-UA" sz="3200" b="1" dirty="0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3200" b="1" dirty="0" err="1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под</a:t>
            </a:r>
            <a:r>
              <a:rPr lang="uk-UA" sz="3200" b="1" dirty="0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3200" b="1" dirty="0" err="1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названием</a:t>
            </a:r>
            <a:r>
              <a:rPr lang="uk-UA" sz="3200" b="1" dirty="0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, а </a:t>
            </a:r>
            <a:r>
              <a:rPr lang="uk-UA" sz="3200" b="1" dirty="0" err="1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после</a:t>
            </a:r>
            <a:r>
              <a:rPr lang="uk-UA" sz="3200" b="1" dirty="0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3200" b="1" dirty="0" err="1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косой</a:t>
            </a:r>
            <a:r>
              <a:rPr lang="uk-UA" sz="3200" b="1" dirty="0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3200" b="1" dirty="0" err="1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черты</a:t>
            </a:r>
            <a:r>
              <a:rPr lang="uk-UA" sz="3200" b="1" dirty="0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3200" b="1" dirty="0" err="1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указывают</a:t>
            </a:r>
            <a:r>
              <a:rPr lang="uk-UA" sz="3200" b="1" dirty="0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3200" b="1" dirty="0" err="1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всех</a:t>
            </a:r>
            <a:r>
              <a:rPr lang="uk-UA" sz="3200" b="1" dirty="0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 4-х </a:t>
            </a:r>
            <a:r>
              <a:rPr lang="uk-UA" sz="3200" b="1" dirty="0" err="1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авторов</a:t>
            </a:r>
            <a:r>
              <a:rPr lang="uk-UA" sz="3200" b="1" dirty="0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 с </a:t>
            </a:r>
            <a:r>
              <a:rPr lang="uk-UA" sz="3200" b="1" dirty="0" err="1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инициалами</a:t>
            </a:r>
            <a:r>
              <a:rPr lang="uk-UA" sz="3200" b="1" dirty="0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3200" b="1" dirty="0" err="1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uk-UA" sz="3200" b="1" dirty="0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3200" b="1" dirty="0" err="1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полными</a:t>
            </a:r>
            <a:r>
              <a:rPr lang="uk-UA" sz="3200" b="1" dirty="0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3200" b="1" dirty="0" err="1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именами</a:t>
            </a:r>
            <a:r>
              <a:rPr lang="uk-UA" sz="3200" b="1" dirty="0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uk-UA" sz="3200" b="1" dirty="0" err="1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отчествами</a:t>
            </a:r>
            <a:r>
              <a:rPr lang="uk-UA" sz="3200" b="1" dirty="0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, строго </a:t>
            </a:r>
            <a:r>
              <a:rPr lang="uk-UA" sz="3200" b="1" dirty="0" err="1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соблюдая</a:t>
            </a:r>
            <a:r>
              <a:rPr lang="uk-UA" sz="3200" b="1" dirty="0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 ту </a:t>
            </a:r>
            <a:r>
              <a:rPr lang="uk-UA" sz="3200" b="1" dirty="0" err="1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последовательность</a:t>
            </a:r>
            <a:r>
              <a:rPr lang="uk-UA" sz="3200" b="1" dirty="0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uk-UA" sz="3200" b="1" dirty="0" err="1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которая</a:t>
            </a:r>
            <a:r>
              <a:rPr lang="uk-UA" sz="3200" b="1" dirty="0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 дана в </a:t>
            </a:r>
            <a:r>
              <a:rPr lang="uk-UA" sz="3200" b="1" dirty="0" err="1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данном</a:t>
            </a:r>
            <a:r>
              <a:rPr lang="uk-UA" sz="3200" b="1" dirty="0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3200" b="1" dirty="0" err="1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источнике</a:t>
            </a:r>
            <a:r>
              <a:rPr lang="uk-UA" sz="3200" b="1" dirty="0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l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uk-UA" sz="3200" b="1" dirty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3000" b="1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Например:</a:t>
            </a:r>
          </a:p>
          <a:p>
            <a:pPr algn="l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ru-RU" sz="3000" b="1" dirty="0">
                <a:solidFill>
                  <a:srgbClr val="00B05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История культуры : конспект лекций / В. М. Никифоров, Г. П. Калинина, Н. А. Авдонина, Л. Ю. Коган. – М. : Щит-М, 2002. – 288 с</a:t>
            </a:r>
            <a:r>
              <a:rPr lang="ru-RU" sz="3000" b="1" dirty="0" smtClean="0">
                <a:solidFill>
                  <a:srgbClr val="00B05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.</a:t>
            </a:r>
            <a:endParaRPr lang="ru-RU" sz="3200" b="1" dirty="0">
              <a:solidFill>
                <a:sysClr val="windowText" lastClr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66118725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Заголовок 1"/>
          <p:cNvSpPr txBox="1">
            <a:spLocks/>
          </p:cNvSpPr>
          <p:nvPr/>
        </p:nvSpPr>
        <p:spPr bwMode="auto">
          <a:xfrm>
            <a:off x="250825" y="317500"/>
            <a:ext cx="8785225" cy="5962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lnSpc>
                <a:spcPct val="90000"/>
              </a:lnSpc>
            </a:pPr>
            <a:r>
              <a:rPr lang="uk-UA" sz="3000">
                <a:solidFill>
                  <a:srgbClr val="000000"/>
                </a:solidFill>
                <a:latin typeface="Calibri" pitchFamily="34" charset="0"/>
              </a:rPr>
              <a:t>	</a:t>
            </a:r>
            <a:r>
              <a:rPr lang="uk-UA" sz="30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При наличии 5-ти и более авторов документ описывают также под заглавием, а после косой черты указывают только 3-х авторов, а оста</a:t>
            </a:r>
            <a:r>
              <a:rPr lang="ru-RU" sz="30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л</a:t>
            </a:r>
            <a:r>
              <a:rPr lang="uk-UA" sz="30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ьных заменяют словосочетанием </a:t>
            </a:r>
            <a:r>
              <a:rPr lang="ru-RU" sz="30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“и др.”, также строго соблюдая последовательность фамилий и инициалов в первоисточнике.</a:t>
            </a:r>
          </a:p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ru-RU" sz="30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8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Например:</a:t>
            </a:r>
          </a:p>
          <a:p>
            <a:pPr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</a:pPr>
            <a:r>
              <a:rPr lang="ru-RU" sz="2800" b="1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Философия : опыт самоопределения : учеб. пособие / М. Е. Перфильева, Г. А. Алексеева, С. М. Меньшикова и др. – СПб. : Питер, 1996. – 194 с.</a:t>
            </a:r>
          </a:p>
          <a:p>
            <a:pPr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</a:pPr>
            <a:r>
              <a:rPr lang="ru-RU" sz="2800" b="1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Культурология : учеб. пособие для студентов вузов / [под ред. А. И. Марковой]. – 3-е изд. – М. : ЮНИТИ-ДАНА, 2000. – 315 с.</a:t>
            </a:r>
            <a:endParaRPr lang="ru-RU" sz="3000" b="1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3523971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2"/>
          <p:cNvSpPr txBox="1">
            <a:spLocks/>
          </p:cNvSpPr>
          <p:nvPr/>
        </p:nvSpPr>
        <p:spPr>
          <a:xfrm>
            <a:off x="395288" y="333375"/>
            <a:ext cx="8640762" cy="6408738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4400" b="1" dirty="0" smtClean="0">
                <a:solidFill>
                  <a:srgbClr val="1F497D">
                    <a:lumMod val="60000"/>
                    <a:lumOff val="40000"/>
                  </a:srgbClr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Область </a:t>
            </a:r>
            <a:r>
              <a:rPr lang="ru-RU" sz="4400" b="1" dirty="0">
                <a:solidFill>
                  <a:srgbClr val="1F497D">
                    <a:lumMod val="60000"/>
                    <a:lumOff val="40000"/>
                  </a:srgbClr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издания</a:t>
            </a:r>
            <a:endParaRPr lang="ru-RU" dirty="0" smtClean="0">
              <a:solidFill>
                <a:sysClr val="windowText" lastClr="000000"/>
              </a:solidFill>
              <a:latin typeface="Calibri"/>
            </a:endParaRPr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>
                <a:solidFill>
                  <a:sysClr val="windowText" lastClr="000000"/>
                </a:solidFill>
                <a:latin typeface="Calibri"/>
              </a:rPr>
              <a:t>	</a:t>
            </a:r>
            <a:r>
              <a:rPr lang="ru-RU" b="1" dirty="0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Область издания содержит сведения о повторности издания, о его особенностях, отличающих данное издание от других публикаций того же документа, или его идентичности с другими публикациями. </a:t>
            </a:r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dirty="0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	Если книга издается впервые, то в области издания никакие сведения не приводятся. </a:t>
            </a:r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dirty="0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	Кроме указания на повторность издания, в области указывается также и характеристика переиздания (дополненное, переработанное, стереотипное и т. д.)</a:t>
            </a:r>
            <a:r>
              <a:rPr lang="uk-UA" b="1" dirty="0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b="1" dirty="0">
              <a:solidFill>
                <a:sysClr val="windowText" lastClr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78470359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Заголовок 1"/>
          <p:cNvSpPr txBox="1">
            <a:spLocks/>
          </p:cNvSpPr>
          <p:nvPr/>
        </p:nvSpPr>
        <p:spPr bwMode="auto">
          <a:xfrm>
            <a:off x="250825" y="476250"/>
            <a:ext cx="8713788" cy="6178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lnSpc>
                <a:spcPct val="90000"/>
              </a:lnSpc>
            </a:pPr>
            <a:r>
              <a:rPr lang="ru-RU" sz="3200">
                <a:solidFill>
                  <a:srgbClr val="000000"/>
                </a:solidFill>
                <a:latin typeface="Calibri" pitchFamily="34" charset="0"/>
              </a:rPr>
              <a:t>	</a:t>
            </a:r>
            <a:r>
              <a:rPr lang="ru-RU" sz="32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Сведения об издании приводят в формулировках и в последовательности, имеющихся в источнике информации. 	Порядковый номер, указанный в цифровой либо словесной форме, записывают арабскими цифрами с добавлением окончания согласно правилам грамматики соответствующего языка.</a:t>
            </a:r>
          </a:p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ru-RU" sz="32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	Например:</a:t>
            </a:r>
          </a:p>
          <a:p>
            <a:pPr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</a:pPr>
            <a:r>
              <a:rPr lang="ru-RU" sz="3200" b="1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2-е изд., перераб. и доп. (второе издание, переработанное и дополненное);</a:t>
            </a:r>
          </a:p>
          <a:p>
            <a:pPr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</a:pPr>
            <a:r>
              <a:rPr lang="ru-RU" sz="3200" b="1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3-е изд., стер. (третье издание, стереотипное).</a:t>
            </a:r>
          </a:p>
          <a:p>
            <a:pPr>
              <a:lnSpc>
                <a:spcPct val="90000"/>
              </a:lnSpc>
            </a:pPr>
            <a:endParaRPr lang="ru-RU" sz="3200" b="1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05632577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2"/>
          <p:cNvSpPr txBox="1">
            <a:spLocks/>
          </p:cNvSpPr>
          <p:nvPr/>
        </p:nvSpPr>
        <p:spPr>
          <a:xfrm>
            <a:off x="179388" y="404813"/>
            <a:ext cx="8713787" cy="6119812"/>
          </a:xfrm>
          <a:prstGeom prst="rect">
            <a:avLst/>
          </a:prstGeom>
        </p:spPr>
        <p:txBody>
          <a:bodyPr>
            <a:normAutofit fontScale="925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>
                <a:solidFill>
                  <a:sysClr val="windowText" lastClr="000000"/>
                </a:solidFill>
                <a:latin typeface="Calibri"/>
              </a:rPr>
              <a:t>	       </a:t>
            </a:r>
            <a:r>
              <a:rPr lang="ru-RU" sz="4400" b="1" dirty="0" smtClean="0">
                <a:solidFill>
                  <a:srgbClr val="1F497D">
                    <a:lumMod val="60000"/>
                    <a:lumOff val="40000"/>
                  </a:srgbClr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Область </a:t>
            </a:r>
            <a:r>
              <a:rPr lang="ru-RU" sz="4400" b="1" dirty="0">
                <a:solidFill>
                  <a:srgbClr val="1F497D">
                    <a:lumMod val="60000"/>
                    <a:lumOff val="40000"/>
                  </a:srgbClr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выходных данных</a:t>
            </a:r>
            <a:endParaRPr lang="ru-RU" dirty="0" smtClean="0">
              <a:solidFill>
                <a:sysClr val="windowText" lastClr="000000"/>
              </a:solidFill>
              <a:latin typeface="Calibri"/>
            </a:endParaRPr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>
                <a:solidFill>
                  <a:sysClr val="windowText" lastClr="000000"/>
                </a:solidFill>
                <a:latin typeface="Calibri"/>
              </a:rPr>
              <a:t>	</a:t>
            </a:r>
            <a:r>
              <a:rPr lang="ru-RU" b="1" dirty="0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Данная область содержит сведения о месте издания, издательстве или издающей организации, годе издания документа, т. е. сведения о том, где, кем и когда была опубликована книга. Название город</a:t>
            </a:r>
            <a:r>
              <a:rPr lang="uk-UA" b="1" dirty="0" err="1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ов</a:t>
            </a:r>
            <a:r>
              <a:rPr lang="uk-UA" b="1" dirty="0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привод</a:t>
            </a:r>
            <a:r>
              <a:rPr lang="uk-UA" b="1" dirty="0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я</a:t>
            </a:r>
            <a:r>
              <a:rPr lang="ru-RU" b="1" dirty="0" err="1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тся</a:t>
            </a:r>
            <a:r>
              <a:rPr lang="ru-RU" b="1" dirty="0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 полностью, например:</a:t>
            </a:r>
            <a:endParaRPr lang="ru-RU" b="1" dirty="0" smtClean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auto"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     Москва </a:t>
            </a:r>
          </a:p>
          <a:p>
            <a:pPr fontAlgn="auto"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     Санкт-Петербург </a:t>
            </a:r>
          </a:p>
          <a:p>
            <a:pPr fontAlgn="auto"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     Ленинград </a:t>
            </a:r>
          </a:p>
          <a:p>
            <a:pPr fontAlgn="auto"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uk-UA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Ростов-на-Дону </a:t>
            </a:r>
            <a:endParaRPr lang="ru-RU" b="1" dirty="0" smtClean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auto"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     Воронеж</a:t>
            </a:r>
          </a:p>
          <a:p>
            <a:pPr fontAlgn="auto"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     Курск</a:t>
            </a:r>
            <a:r>
              <a:rPr lang="uk-UA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и т. д.</a:t>
            </a:r>
            <a:endParaRPr lang="ru-RU" b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36625229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457200" y="419373"/>
            <a:ext cx="8507413" cy="6249987"/>
          </a:xfrm>
          <a:prstGeom prst="rect">
            <a:avLst/>
          </a:prstGeom>
        </p:spPr>
        <p:txBody>
          <a:bodyPr anchor="ctr">
            <a:normAutofit fontScale="900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fontAlgn="auto">
              <a:spcAft>
                <a:spcPts val="0"/>
              </a:spcAft>
              <a:defRPr/>
            </a:pPr>
            <a:r>
              <a:rPr lang="uk-UA" sz="3200" dirty="0" smtClean="0">
                <a:solidFill>
                  <a:sysClr val="windowText" lastClr="000000"/>
                </a:solidFill>
                <a:latin typeface="Calibri"/>
              </a:rPr>
              <a:t> 	</a:t>
            </a:r>
            <a:r>
              <a:rPr lang="uk-UA" sz="3200" b="1" dirty="0" err="1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Сокращение</a:t>
            </a:r>
            <a:r>
              <a:rPr lang="uk-UA" sz="3200" b="1" dirty="0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3200" b="1" dirty="0" err="1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мест</a:t>
            </a:r>
            <a:r>
              <a:rPr lang="uk-UA" sz="3200" b="1" dirty="0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3200" b="1" dirty="0" err="1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изданий</a:t>
            </a:r>
            <a:r>
              <a:rPr lang="uk-UA" sz="3200" b="1" dirty="0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 (названий </a:t>
            </a:r>
            <a:r>
              <a:rPr lang="uk-UA" sz="3200" b="1" dirty="0" err="1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городов</a:t>
            </a:r>
            <a:r>
              <a:rPr lang="uk-UA" sz="3200" b="1" dirty="0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) для книг, </a:t>
            </a:r>
            <a:r>
              <a:rPr lang="uk-UA" sz="3200" b="1" dirty="0" err="1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изданн</a:t>
            </a:r>
            <a:r>
              <a:rPr lang="ru-RU" sz="3200" b="1" dirty="0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ы</a:t>
            </a:r>
            <a:r>
              <a:rPr lang="uk-UA" sz="3200" b="1" dirty="0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х на </a:t>
            </a:r>
            <a:r>
              <a:rPr lang="uk-UA" sz="3200" b="1" dirty="0" err="1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украинском</a:t>
            </a:r>
            <a:r>
              <a:rPr lang="uk-UA" sz="3200" b="1" dirty="0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 яз</a:t>
            </a:r>
            <a:r>
              <a:rPr lang="ru-RU" sz="3200" b="1" dirty="0" err="1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ыке</a:t>
            </a:r>
            <a:r>
              <a:rPr lang="uk-UA" sz="3200" b="1" dirty="0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sz="3200" b="1" dirty="0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3200" b="1" dirty="0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uk-UA" sz="32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Дніпропетровськ (Д.)</a:t>
            </a:r>
            <a:r>
              <a:rPr lang="ru-RU" sz="32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32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       Київ (К.)   </a:t>
            </a:r>
            <a:r>
              <a:rPr lang="ru-RU" sz="32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32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       Львів (Л.)</a:t>
            </a:r>
            <a:r>
              <a:rPr lang="ru-RU" sz="32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32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       Одеса (О.)</a:t>
            </a:r>
            <a:r>
              <a:rPr lang="ru-RU" sz="32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32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       Сімферополь (</a:t>
            </a:r>
            <a:r>
              <a:rPr lang="uk-UA" sz="3200" b="1" dirty="0" err="1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Сімф</a:t>
            </a:r>
            <a:r>
              <a:rPr lang="uk-UA" sz="32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.)</a:t>
            </a:r>
            <a:r>
              <a:rPr lang="ru-RU" sz="32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32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       Тернопіль (Т.)</a:t>
            </a:r>
            <a:r>
              <a:rPr lang="ru-RU" sz="32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32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       Харків (Х.)</a:t>
            </a:r>
          </a:p>
          <a:p>
            <a:pPr algn="l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uk-UA" sz="32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900" b="1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При наличии двух</a:t>
            </a:r>
            <a:r>
              <a:rPr lang="uk-UA" sz="2900" b="1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 и </a:t>
            </a:r>
            <a:r>
              <a:rPr lang="uk-UA" sz="2900" b="1" dirty="0" err="1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более</a:t>
            </a:r>
            <a:r>
              <a:rPr lang="ru-RU" sz="2900" b="1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 мест издания приводят</a:t>
            </a:r>
            <a:r>
              <a:rPr lang="uk-UA" sz="2900" b="1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 все</a:t>
            </a:r>
            <a:r>
              <a:rPr lang="ru-RU" sz="2900" b="1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 названия и отделяют их друг от друга точкой с запятой (;). </a:t>
            </a:r>
          </a:p>
          <a:p>
            <a:pPr algn="l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ru-RU" sz="2900" b="1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	Например:</a:t>
            </a:r>
          </a:p>
          <a:p>
            <a:pPr algn="l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ru-RU" sz="2900" b="1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      </a:t>
            </a:r>
            <a:r>
              <a:rPr lang="ru-RU" sz="2900" b="1" dirty="0">
                <a:solidFill>
                  <a:srgbClr val="00B05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М</a:t>
            </a:r>
            <a:r>
              <a:rPr lang="uk-UA" sz="2900" b="1" dirty="0" err="1">
                <a:solidFill>
                  <a:srgbClr val="00B05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осква</a:t>
            </a:r>
            <a:r>
              <a:rPr lang="ru-RU" sz="2900" b="1" dirty="0">
                <a:solidFill>
                  <a:srgbClr val="00B05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 ; С</a:t>
            </a:r>
            <a:r>
              <a:rPr lang="uk-UA" sz="2900" b="1" dirty="0" err="1">
                <a:solidFill>
                  <a:srgbClr val="00B05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анкт-</a:t>
            </a:r>
            <a:r>
              <a:rPr lang="ru-RU" sz="2900" b="1" dirty="0">
                <a:solidFill>
                  <a:srgbClr val="00B05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П</a:t>
            </a:r>
            <a:r>
              <a:rPr lang="uk-UA" sz="2900" b="1" dirty="0" err="1">
                <a:solidFill>
                  <a:srgbClr val="00B05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етер</a:t>
            </a:r>
            <a:r>
              <a:rPr lang="ru-RU" sz="2900" b="1" dirty="0">
                <a:solidFill>
                  <a:srgbClr val="00B05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б</a:t>
            </a:r>
            <a:r>
              <a:rPr lang="uk-UA" sz="2900" b="1" dirty="0">
                <a:solidFill>
                  <a:srgbClr val="00B05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ург</a:t>
            </a:r>
            <a:r>
              <a:rPr lang="ru-RU" sz="2900" b="1" dirty="0">
                <a:solidFill>
                  <a:srgbClr val="00B05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.</a:t>
            </a:r>
          </a:p>
          <a:p>
            <a:pPr algn="l" fontAlgn="auto">
              <a:spcAft>
                <a:spcPts val="0"/>
              </a:spcAft>
              <a:defRPr/>
            </a:pPr>
            <a:endParaRPr lang="ru-RU" sz="3200" b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651994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58775"/>
            <a:ext cx="8229600" cy="6238875"/>
          </a:xfrm>
        </p:spPr>
        <p:txBody>
          <a:bodyPr/>
          <a:lstStyle/>
          <a:p>
            <a:r>
              <a:rPr lang="uk-UA" sz="4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	1.2   </a:t>
            </a:r>
            <a:r>
              <a:rPr lang="ru-RU" sz="4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Библиографические 			пособия</a:t>
            </a:r>
            <a:br>
              <a:rPr lang="ru-RU" sz="4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3200" dirty="0" smtClean="0"/>
              <a:t>Источником информации об изданных книгах, журнальных и газетных статьях и других документах являются различные </a:t>
            </a:r>
            <a:r>
              <a:rPr lang="ru-RU" sz="3200" b="1" dirty="0" smtClean="0"/>
              <a:t>типы</a:t>
            </a:r>
            <a:r>
              <a:rPr lang="ru-RU" sz="3200" dirty="0" smtClean="0"/>
              <a:t> библиографических пособий:</a:t>
            </a:r>
            <a:r>
              <a:rPr lang="ru-RU" sz="3200" b="1" dirty="0" smtClean="0"/>
              <a:t> </a:t>
            </a: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uk-UA" sz="3200" dirty="0" smtClean="0"/>
              <a:t>– </a:t>
            </a:r>
            <a:r>
              <a:rPr lang="ru-RU" sz="3200" dirty="0" smtClean="0"/>
              <a:t>указатели</a:t>
            </a:r>
            <a:r>
              <a:rPr lang="uk-UA" sz="3200" dirty="0" smtClean="0"/>
              <a:t>; </a:t>
            </a: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uk-UA" sz="3200" dirty="0" smtClean="0"/>
              <a:t>– </a:t>
            </a:r>
            <a:r>
              <a:rPr lang="ru-RU" sz="3200" dirty="0" smtClean="0"/>
              <a:t>списки литературы</a:t>
            </a:r>
            <a:r>
              <a:rPr lang="uk-UA" sz="3200" dirty="0" smtClean="0"/>
              <a:t>;</a:t>
            </a: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uk-UA" sz="3200" dirty="0" smtClean="0"/>
              <a:t>– </a:t>
            </a:r>
            <a:r>
              <a:rPr lang="ru-RU" sz="3200" dirty="0" smtClean="0"/>
              <a:t>обзоры.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1770131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457200" y="274638"/>
            <a:ext cx="8507413" cy="6107112"/>
          </a:xfrm>
          <a:prstGeom prst="rect">
            <a:avLst/>
          </a:prstGeom>
        </p:spPr>
        <p:txBody>
          <a:bodyPr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fontAlgn="auto">
              <a:spcAft>
                <a:spcPts val="0"/>
              </a:spcAft>
              <a:defRPr/>
            </a:pPr>
            <a:r>
              <a:rPr lang="ru-RU" sz="3200" dirty="0" smtClean="0">
                <a:solidFill>
                  <a:sysClr val="windowText" lastClr="000000"/>
                </a:solidFill>
                <a:latin typeface="Calibri"/>
              </a:rPr>
              <a:t>	</a:t>
            </a:r>
            <a:r>
              <a:rPr lang="ru-RU" sz="3200" b="1" dirty="0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При отсутствии на титульном листе или обороте титульного листа сведений о месте издания приводят сокращение</a:t>
            </a:r>
            <a:r>
              <a:rPr lang="uk-UA" sz="3200" b="1" dirty="0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3200" b="1" dirty="0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Б. м. (Без места издания) в квадратных скобках [ ]</a:t>
            </a:r>
            <a:r>
              <a:rPr lang="uk-UA" sz="3200" b="1" dirty="0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l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uk-UA" sz="3200" b="1" dirty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3100" b="1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Название издательства, входящее в область выходных данных является обязательным элементом описания.</a:t>
            </a:r>
          </a:p>
          <a:p>
            <a:pPr algn="l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ru-RU" sz="3100" b="1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	Присоединяется название издательства с помощью знака “двоеточие” (:).</a:t>
            </a:r>
          </a:p>
          <a:p>
            <a:pPr algn="l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ru-RU" sz="3100" b="1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 	Например:</a:t>
            </a:r>
          </a:p>
          <a:p>
            <a:pPr algn="l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ru-RU" sz="3100" b="1" dirty="0">
                <a:solidFill>
                  <a:srgbClr val="00B05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            М</a:t>
            </a:r>
            <a:r>
              <a:rPr lang="uk-UA" sz="3100" b="1" dirty="0" err="1">
                <a:solidFill>
                  <a:srgbClr val="00B05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осква</a:t>
            </a:r>
            <a:r>
              <a:rPr lang="ru-RU" sz="3100" b="1" dirty="0">
                <a:solidFill>
                  <a:srgbClr val="00B05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 : </a:t>
            </a:r>
            <a:r>
              <a:rPr lang="ru-RU" sz="3100" b="1" dirty="0" smtClean="0">
                <a:solidFill>
                  <a:srgbClr val="00B05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Наука</a:t>
            </a:r>
            <a:endParaRPr lang="ru-RU" sz="3200" b="1" dirty="0">
              <a:solidFill>
                <a:sysClr val="windowText" lastClr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58960638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457200" y="274638"/>
            <a:ext cx="8229600" cy="6249987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fontAlgn="auto">
              <a:spcAft>
                <a:spcPts val="0"/>
              </a:spcAft>
              <a:defRPr/>
            </a:pPr>
            <a:r>
              <a:rPr lang="ru-RU" sz="3200" dirty="0" smtClean="0">
                <a:solidFill>
                  <a:sysClr val="windowText" lastClr="000000"/>
                </a:solidFill>
                <a:latin typeface="Calibri"/>
              </a:rPr>
              <a:t>	</a:t>
            </a:r>
            <a:r>
              <a:rPr lang="ru-RU" sz="3200" b="1" dirty="0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Если на титульном листе или обороте титула издательство не указано, пишут Б. и. (Без издательства).</a:t>
            </a:r>
          </a:p>
          <a:p>
            <a:pPr algn="l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3200" b="1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После названия издательства ставится запятая (,) и приводится год издания. 	Например:</a:t>
            </a:r>
            <a:endParaRPr lang="ru-RU" sz="3200" b="1" dirty="0">
              <a:solidFill>
                <a:srgbClr val="00B050"/>
              </a:solidFill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342900" indent="-342900" algn="l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3200" b="1" dirty="0">
                <a:solidFill>
                  <a:srgbClr val="00B05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      М</a:t>
            </a:r>
            <a:r>
              <a:rPr lang="uk-UA" sz="3200" b="1" dirty="0" err="1">
                <a:solidFill>
                  <a:srgbClr val="00B05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осква</a:t>
            </a:r>
            <a:r>
              <a:rPr lang="ru-RU" sz="3200" b="1" dirty="0">
                <a:solidFill>
                  <a:srgbClr val="00B05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 : Наука, 1997.</a:t>
            </a:r>
          </a:p>
          <a:p>
            <a:pPr marL="342900" indent="-342900" algn="l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3200" b="1" dirty="0">
                <a:solidFill>
                  <a:srgbClr val="00B05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      Л</a:t>
            </a:r>
            <a:r>
              <a:rPr lang="uk-UA" sz="3200" b="1" dirty="0" err="1">
                <a:solidFill>
                  <a:srgbClr val="00B05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енинград</a:t>
            </a:r>
            <a:r>
              <a:rPr lang="ru-RU" sz="3200" b="1" dirty="0">
                <a:solidFill>
                  <a:srgbClr val="00B05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 : Аврора, 1980</a:t>
            </a:r>
            <a:r>
              <a:rPr lang="uk-UA" sz="3200" b="1" dirty="0">
                <a:solidFill>
                  <a:srgbClr val="00B05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.</a:t>
            </a:r>
            <a:endParaRPr lang="ru-RU" sz="3200" b="1" dirty="0">
              <a:solidFill>
                <a:srgbClr val="00B050"/>
              </a:solidFill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algn="l" fontAlgn="auto">
              <a:spcAft>
                <a:spcPts val="0"/>
              </a:spcAft>
              <a:defRPr/>
            </a:pPr>
            <a:endParaRPr lang="ru-RU" sz="3200" b="1" dirty="0">
              <a:solidFill>
                <a:sysClr val="windowText" lastClr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84296609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2"/>
          <p:cNvSpPr txBox="1">
            <a:spLocks/>
          </p:cNvSpPr>
          <p:nvPr/>
        </p:nvSpPr>
        <p:spPr>
          <a:xfrm>
            <a:off x="179388" y="549275"/>
            <a:ext cx="8785225" cy="6119813"/>
          </a:xfrm>
          <a:prstGeom prst="rect">
            <a:avLst/>
          </a:prstGeom>
        </p:spPr>
        <p:txBody>
          <a:bodyPr>
            <a:normAutofit fontScale="85000"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4400" b="1" dirty="0" smtClean="0">
                <a:solidFill>
                  <a:srgbClr val="0070C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Область </a:t>
            </a:r>
            <a:r>
              <a:rPr lang="ru-RU" sz="4400" b="1" dirty="0">
                <a:solidFill>
                  <a:srgbClr val="0070C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физической характеристики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fontAlgn="auto">
              <a:spcAft>
                <a:spcPts val="0"/>
              </a:spcAft>
              <a:defRPr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Данная область описания содержит сведения об объеме книги, т. е. о количестве страниц, которое приводится по последней нумерованной странице. Сведения о количестве страниц являются обязательными и должны быть приведены даже в самом маленьком списке литературы. Присоединяются данные сведения с помощью знака “точка–тире” (. –). Например:</a:t>
            </a:r>
            <a:endParaRPr lang="ru-RU" b="1" dirty="0" smtClean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auto"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    М</a:t>
            </a:r>
            <a:r>
              <a:rPr lang="uk-UA" b="1" dirty="0" err="1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осква</a:t>
            </a:r>
            <a:r>
              <a:rPr lang="ru-RU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: Наука, 1997. – 225 с.</a:t>
            </a:r>
          </a:p>
          <a:p>
            <a:pPr fontAlgn="auto"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    К. : ВЦП “</a:t>
            </a:r>
            <a:r>
              <a:rPr lang="uk-UA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Київ. ун-т</a:t>
            </a:r>
            <a:r>
              <a:rPr lang="ru-RU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”</a:t>
            </a:r>
            <a:r>
              <a:rPr lang="uk-UA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, 2008. – 204 с.</a:t>
            </a:r>
            <a:endParaRPr lang="ru-RU" b="1" dirty="0" smtClean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auto">
              <a:spcAft>
                <a:spcPts val="0"/>
              </a:spcAft>
              <a:defRPr/>
            </a:pPr>
            <a:r>
              <a:rPr lang="uk-UA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    Луганськ : Вид-во ЛНПУ ім. Т. Шевченка, 2007. – 170 с.</a:t>
            </a:r>
            <a:endParaRPr lang="ru-RU" b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37726863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2"/>
          <p:cNvSpPr txBox="1">
            <a:spLocks/>
          </p:cNvSpPr>
          <p:nvPr/>
        </p:nvSpPr>
        <p:spPr>
          <a:xfrm>
            <a:off x="250825" y="1484313"/>
            <a:ext cx="8713788" cy="4525962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>
                <a:solidFill>
                  <a:sysClr val="windowText" lastClr="000000"/>
                </a:solidFill>
                <a:latin typeface="Calibri"/>
              </a:rPr>
              <a:t>			</a:t>
            </a:r>
            <a:r>
              <a:rPr lang="ru-RU" sz="4400" b="1" dirty="0" smtClean="0">
                <a:solidFill>
                  <a:srgbClr val="0070C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Область </a:t>
            </a:r>
            <a:r>
              <a:rPr lang="ru-RU" sz="4400" b="1" dirty="0">
                <a:solidFill>
                  <a:srgbClr val="0070C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серии</a:t>
            </a:r>
            <a:endParaRPr lang="ru-RU" dirty="0" smtClean="0">
              <a:solidFill>
                <a:sysClr val="windowText" lastClr="000000"/>
              </a:solidFill>
              <a:latin typeface="Calibri"/>
            </a:endParaRPr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>
                <a:solidFill>
                  <a:sysClr val="windowText" lastClr="000000"/>
                </a:solidFill>
                <a:latin typeface="Calibri"/>
              </a:rPr>
              <a:t>	</a:t>
            </a:r>
            <a:r>
              <a:rPr lang="ru-RU" b="1" dirty="0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Содержит название серии.</a:t>
            </a:r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dirty="0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 	Например:</a:t>
            </a:r>
          </a:p>
          <a:p>
            <a:pPr fontAlgn="auto">
              <a:spcAft>
                <a:spcPts val="0"/>
              </a:spcAft>
              <a:defRPr/>
            </a:pPr>
            <a:r>
              <a:rPr lang="ru-RU" b="1" dirty="0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(Жизнь замечательных людей), номер выпуска серии. </a:t>
            </a:r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dirty="0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	Сведения о серии заключаются в круглые скобки.</a:t>
            </a:r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>
              <a:solidFill>
                <a:sysClr val="windowText" lastClr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514512535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2"/>
          <p:cNvSpPr txBox="1">
            <a:spLocks/>
          </p:cNvSpPr>
          <p:nvPr/>
        </p:nvSpPr>
        <p:spPr>
          <a:xfrm>
            <a:off x="457200" y="1052513"/>
            <a:ext cx="8229600" cy="5184775"/>
          </a:xfrm>
          <a:prstGeom prst="rect">
            <a:avLst/>
          </a:prstGeom>
        </p:spPr>
        <p:txBody>
          <a:bodyPr>
            <a:normAutofit fontScale="925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>
                <a:solidFill>
                  <a:sysClr val="windowText" lastClr="000000"/>
                </a:solidFill>
                <a:latin typeface="Calibri"/>
              </a:rPr>
              <a:t>	         </a:t>
            </a:r>
            <a:r>
              <a:rPr lang="ru-RU" sz="4400" b="1" dirty="0" smtClean="0">
                <a:solidFill>
                  <a:srgbClr val="0070C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Область </a:t>
            </a:r>
            <a:r>
              <a:rPr lang="ru-RU" sz="4400" b="1" dirty="0">
                <a:solidFill>
                  <a:srgbClr val="0070C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примечания </a:t>
            </a:r>
            <a:endParaRPr lang="ru-RU" dirty="0" smtClean="0">
              <a:solidFill>
                <a:sysClr val="windowText" lastClr="000000"/>
              </a:solidFill>
              <a:latin typeface="Calibri"/>
            </a:endParaRPr>
          </a:p>
          <a:p>
            <a:pPr marL="0" indent="0" algn="just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>
                <a:solidFill>
                  <a:sysClr val="windowText" lastClr="000000"/>
                </a:solidFill>
                <a:latin typeface="Calibri"/>
              </a:rPr>
              <a:t>	</a:t>
            </a:r>
            <a:r>
              <a:rPr lang="ru-RU" sz="3600" b="1" dirty="0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Содержит дополнительную информацию о документе, которая не была приведена в других элементах описания. Например, наличие библиографического списка, язык текста документа и др.          </a:t>
            </a:r>
          </a:p>
          <a:p>
            <a:pPr marL="0" indent="0" algn="just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3600" b="1" dirty="0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 Текст примечания не регламентируется</a:t>
            </a:r>
          </a:p>
          <a:p>
            <a:pPr marL="0" indent="0" algn="just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3600" b="1" dirty="0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(в квадратные скобки не заключается).</a:t>
            </a:r>
            <a:endParaRPr lang="ru-RU" sz="3600" b="1" dirty="0">
              <a:solidFill>
                <a:sysClr val="windowText" lastClr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02519217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457200" y="274638"/>
            <a:ext cx="8229600" cy="6107112"/>
          </a:xfrm>
          <a:prstGeom prst="rect">
            <a:avLst/>
          </a:prstGeom>
        </p:spPr>
        <p:txBody>
          <a:bodyPr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fontAlgn="auto">
              <a:spcAft>
                <a:spcPts val="0"/>
              </a:spcAft>
              <a:defRPr/>
            </a:pPr>
            <a:r>
              <a:rPr lang="ru-RU" sz="3200" dirty="0" smtClean="0">
                <a:solidFill>
                  <a:sysClr val="windowText" lastClr="000000"/>
                </a:solidFill>
                <a:latin typeface="Calibri"/>
              </a:rPr>
              <a:t>	</a:t>
            </a:r>
            <a:r>
              <a:rPr lang="ru-RU" sz="3300" b="1" dirty="0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При составлении БО применяется сокращение слов. </a:t>
            </a:r>
          </a:p>
          <a:p>
            <a:pPr algn="l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ru-RU" sz="3300" b="1" dirty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3100" b="1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При составлении библиографического описания книги следует отражать все сведения об издании, которые находятся на титульном листе или на обороте титульного листа. </a:t>
            </a:r>
          </a:p>
          <a:p>
            <a:pPr algn="l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ru-RU" sz="3100" b="1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	Библиографические сведения, заимствованные с оборота титульного листа, заключаются в квадратные скобки. </a:t>
            </a:r>
            <a:endParaRPr lang="ru-RU" sz="3300" b="1" dirty="0">
              <a:solidFill>
                <a:sysClr val="windowText" lastClr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14576939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2"/>
          <p:cNvSpPr txBox="1">
            <a:spLocks/>
          </p:cNvSpPr>
          <p:nvPr/>
        </p:nvSpPr>
        <p:spPr>
          <a:xfrm>
            <a:off x="457200" y="476250"/>
            <a:ext cx="8218488" cy="5976938"/>
          </a:xfrm>
          <a:prstGeom prst="rect">
            <a:avLst/>
          </a:prstGeom>
        </p:spPr>
        <p:txBody>
          <a:bodyPr>
            <a:normAutofit fontScale="85000"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>
                <a:solidFill>
                  <a:sysClr val="windowText" lastClr="000000"/>
                </a:solidFill>
                <a:latin typeface="Calibri"/>
              </a:rPr>
              <a:t>	      </a:t>
            </a:r>
            <a:r>
              <a:rPr lang="ru-RU" sz="4400" b="1" dirty="0" smtClean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Аналитическое </a:t>
            </a:r>
            <a:r>
              <a:rPr lang="ru-RU" sz="4400" b="1" dirty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описание</a:t>
            </a:r>
            <a:endParaRPr lang="ru-RU" dirty="0" smtClean="0">
              <a:solidFill>
                <a:sysClr val="windowText" lastClr="000000"/>
              </a:solidFill>
              <a:latin typeface="Calibri"/>
            </a:endParaRPr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>
                <a:solidFill>
                  <a:sysClr val="windowText" lastClr="000000"/>
                </a:solidFill>
                <a:latin typeface="Calibri"/>
              </a:rPr>
              <a:t>	</a:t>
            </a:r>
            <a:r>
              <a:rPr lang="ru-RU" b="1" dirty="0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К составным частям документа относятся и самостоятельные произведения (статьи), и части произведения (главы, разделы, параграфы и т. п.), имеющие самостоятельное значение. Описание составной части документа называется </a:t>
            </a:r>
            <a:r>
              <a:rPr lang="ru-RU" b="1" u="sng" dirty="0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аналитическим библиографическим описанием</a:t>
            </a:r>
            <a:r>
              <a:rPr lang="ru-RU" b="1" dirty="0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dirty="0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	 Аналитическое библиографическое описание состоит из двух частей, которые отделяются друг от друга знаком “две косые черты” (//). В первой части приводятся сведения о составной части, а во второй – сведения о документе, в котором эта часть помещена. После первой части описания (перед двумя косыми чертами) точка не ставится.</a:t>
            </a:r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>
              <a:solidFill>
                <a:sysClr val="windowText" lastClr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93699572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179388" y="274638"/>
            <a:ext cx="8713787" cy="6249987"/>
          </a:xfrm>
          <a:prstGeom prst="rect">
            <a:avLst/>
          </a:prstGeom>
        </p:spPr>
        <p:txBody>
          <a:bodyPr anchor="ctr"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fontAlgn="auto">
              <a:spcAft>
                <a:spcPts val="0"/>
              </a:spcAft>
              <a:defRPr/>
            </a:pPr>
            <a:r>
              <a:rPr lang="ru-RU" sz="3000" dirty="0" smtClean="0">
                <a:solidFill>
                  <a:sysClr val="windowText" lastClr="000000"/>
                </a:solidFill>
                <a:latin typeface="Calibri"/>
              </a:rPr>
              <a:t>	</a:t>
            </a:r>
            <a:r>
              <a:rPr lang="ru-RU" sz="3000" b="1" dirty="0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В первой части аналитического описания (сведениях о части документа) указываются автор и заглавие статьи или название раздела, главы и т. п.</a:t>
            </a:r>
          </a:p>
          <a:p>
            <a:pPr algn="l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ru-RU" sz="3000" b="1" dirty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3200" b="1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Во второй части аналитического описания (после знака //) книга описывается по общим правилам. </a:t>
            </a:r>
          </a:p>
          <a:p>
            <a:pPr algn="l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	Разница состоит в том, что сведения, относящие к заглавию и сведения об ответственности могут не приводиться, не указывается издательство, а в области физической характеристики даются начальная и конечная страницы, на которых помещается описываемая часть книги. </a:t>
            </a:r>
            <a:endParaRPr lang="ru-RU" sz="3000" b="1" dirty="0">
              <a:solidFill>
                <a:sysClr val="windowText" lastClr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70329125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Объект 2"/>
          <p:cNvSpPr txBox="1">
            <a:spLocks/>
          </p:cNvSpPr>
          <p:nvPr/>
        </p:nvSpPr>
        <p:spPr bwMode="auto">
          <a:xfrm>
            <a:off x="250825" y="836613"/>
            <a:ext cx="8353425" cy="5256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lnSpc>
                <a:spcPct val="90000"/>
              </a:lnSpc>
              <a:spcBef>
                <a:spcPct val="20000"/>
              </a:spcBef>
              <a:buFont typeface="Arial" charset="0"/>
              <a:buNone/>
            </a:pPr>
            <a:r>
              <a:rPr lang="ru-RU" sz="40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Библиографическое описание </a:t>
            </a:r>
            <a:r>
              <a:rPr lang="ru-RU" sz="4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статьи из </a:t>
            </a:r>
            <a:r>
              <a:rPr lang="ru-RU" sz="40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сборника</a:t>
            </a:r>
            <a:endParaRPr lang="ru-RU" sz="3200" dirty="0">
              <a:solidFill>
                <a:srgbClr val="000000"/>
              </a:solidFill>
              <a:latin typeface="Calibri" pitchFamily="34" charset="0"/>
            </a:endParaRPr>
          </a:p>
          <a:p>
            <a:pPr>
              <a:lnSpc>
                <a:spcPct val="90000"/>
              </a:lnSpc>
              <a:spcBef>
                <a:spcPct val="20000"/>
              </a:spcBef>
              <a:buFont typeface="Arial" charset="0"/>
              <a:buNone/>
            </a:pPr>
            <a:r>
              <a:rPr lang="ru-RU" sz="3200" dirty="0">
                <a:solidFill>
                  <a:srgbClr val="000000"/>
                </a:solidFill>
                <a:latin typeface="Calibri" pitchFamily="34" charset="0"/>
              </a:rPr>
              <a:t>	</a:t>
            </a:r>
            <a:r>
              <a:rPr lang="ru-RU" sz="3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Описание статьи из сборника статей, тезисов, докладов подобно описанию части книги. </a:t>
            </a:r>
          </a:p>
          <a:p>
            <a:pPr>
              <a:lnSpc>
                <a:spcPct val="90000"/>
              </a:lnSpc>
              <a:spcBef>
                <a:spcPct val="20000"/>
              </a:spcBef>
              <a:buFont typeface="Arial" charset="0"/>
              <a:buNone/>
            </a:pPr>
            <a:r>
              <a:rPr lang="ru-RU" sz="3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	Например:</a:t>
            </a:r>
          </a:p>
          <a:p>
            <a:pPr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</a:pPr>
            <a:r>
              <a:rPr lang="ru-RU" sz="32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Кондорсе Ж. А. Эскиз исторической картины прогресса человеческого разума / Ж. А. Кондорсе // Философия истории. – М</a:t>
            </a:r>
            <a:r>
              <a:rPr lang="uk-UA" sz="3200" b="1" dirty="0" err="1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осква</a:t>
            </a:r>
            <a:r>
              <a:rPr lang="ru-RU" sz="32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, 1995. – С. 38–48.</a:t>
            </a:r>
          </a:p>
        </p:txBody>
      </p:sp>
    </p:spTree>
    <p:extLst>
      <p:ext uri="{BB962C8B-B14F-4D97-AF65-F5344CB8AC3E}">
        <p14:creationId xmlns:p14="http://schemas.microsoft.com/office/powerpoint/2010/main" val="3919333218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2"/>
          <p:cNvSpPr txBox="1">
            <a:spLocks/>
          </p:cNvSpPr>
          <p:nvPr/>
        </p:nvSpPr>
        <p:spPr>
          <a:xfrm>
            <a:off x="447675" y="404813"/>
            <a:ext cx="8220075" cy="6048375"/>
          </a:xfrm>
          <a:prstGeom prst="rect">
            <a:avLst/>
          </a:prstGeom>
        </p:spPr>
        <p:txBody>
          <a:bodyPr>
            <a:normAutofit fontScale="92500"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>
                <a:solidFill>
                  <a:sysClr val="windowText" lastClr="000000"/>
                </a:solidFill>
                <a:latin typeface="Calibri"/>
              </a:rPr>
              <a:t>	</a:t>
            </a:r>
            <a:r>
              <a:rPr lang="ru-RU" b="1" dirty="0">
                <a:solidFill>
                  <a:srgbClr val="1F497D">
                    <a:lumMod val="60000"/>
                    <a:lumOff val="40000"/>
                  </a:srgbClr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Библиографическое описание статьи из </a:t>
            </a:r>
            <a:r>
              <a:rPr lang="ru-RU" b="1" dirty="0" smtClean="0">
                <a:solidFill>
                  <a:srgbClr val="1F497D">
                    <a:lumMod val="60000"/>
                    <a:lumOff val="40000"/>
                  </a:srgbClr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 периодического  </a:t>
            </a:r>
            <a:r>
              <a:rPr lang="uk-UA" b="1" dirty="0">
                <a:solidFill>
                  <a:srgbClr val="1F497D">
                    <a:lumMod val="60000"/>
                    <a:lumOff val="40000"/>
                  </a:srgbClr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и </a:t>
            </a:r>
            <a:r>
              <a:rPr lang="ru-RU" b="1" dirty="0">
                <a:solidFill>
                  <a:srgbClr val="1F497D">
                    <a:lumMod val="60000"/>
                    <a:lumOff val="40000"/>
                  </a:srgbClr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продолжающегося издания</a:t>
            </a:r>
            <a:endParaRPr lang="ru-RU" dirty="0" smtClean="0">
              <a:solidFill>
                <a:sysClr val="windowText" lastClr="000000"/>
              </a:solidFill>
              <a:latin typeface="Calibri"/>
            </a:endParaRPr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>
                <a:solidFill>
                  <a:sysClr val="windowText" lastClr="000000"/>
                </a:solidFill>
                <a:latin typeface="Calibri"/>
              </a:rPr>
              <a:t>	</a:t>
            </a:r>
            <a:r>
              <a:rPr lang="ru-RU" b="1" dirty="0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При описании статьи из периодического (журнала, газеты)</a:t>
            </a:r>
            <a:r>
              <a:rPr lang="uk-UA" b="1" dirty="0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uk-UA" b="1" dirty="0" err="1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продолжающегося</a:t>
            </a:r>
            <a:r>
              <a:rPr lang="uk-UA" b="1" dirty="0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uk-UA" b="1" dirty="0" err="1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сборника</a:t>
            </a:r>
            <a:r>
              <a:rPr lang="uk-UA" b="1" dirty="0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 и др.)</a:t>
            </a:r>
            <a:r>
              <a:rPr lang="ru-RU" b="1" dirty="0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 во второй части аналитического библиографического описания (за двумя косыми чертами) приводятся следующие сведения:</a:t>
            </a:r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dirty="0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     • название журнала, газеты, сборника;</a:t>
            </a:r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dirty="0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     • год издания;</a:t>
            </a:r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dirty="0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     • число и месяц (для газет);</a:t>
            </a:r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dirty="0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     • номер, выпуск, том;</a:t>
            </a:r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dirty="0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     • страницы, на которых помещена статья.</a:t>
            </a:r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>
              <a:solidFill>
                <a:sysClr val="windowText" lastClr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75688759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Заголовок 1"/>
          <p:cNvSpPr>
            <a:spLocks noGrp="1"/>
          </p:cNvSpPr>
          <p:nvPr>
            <p:ph type="title"/>
          </p:nvPr>
        </p:nvSpPr>
        <p:spPr>
          <a:xfrm>
            <a:off x="457200" y="358775"/>
            <a:ext cx="8229600" cy="6165850"/>
          </a:xfrm>
        </p:spPr>
        <p:txBody>
          <a:bodyPr/>
          <a:lstStyle/>
          <a:p>
            <a:r>
              <a:rPr lang="ru-RU" b="1" smtClean="0"/>
              <a:t>	Библиографические пособия</a:t>
            </a:r>
            <a:r>
              <a:rPr lang="ru-RU" smtClean="0"/>
              <a:t> представляют собой перечень документов в самых разных  аспектах, по различным отраслям знаний. С их помощью можно найти нужную книгу или подобрать литературу по определенной теме. </a:t>
            </a:r>
            <a:br>
              <a:rPr lang="ru-RU" smtClean="0"/>
            </a:br>
            <a:r>
              <a:rPr lang="ru-RU" smtClean="0"/>
              <a:t>	БП необходимо различать по следующим признакам:</a:t>
            </a:r>
            <a:br>
              <a:rPr lang="ru-RU" smtClean="0"/>
            </a:br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2613260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Заголовок 1"/>
          <p:cNvSpPr txBox="1">
            <a:spLocks/>
          </p:cNvSpPr>
          <p:nvPr/>
        </p:nvSpPr>
        <p:spPr bwMode="auto">
          <a:xfrm>
            <a:off x="457200" y="274638"/>
            <a:ext cx="8229600" cy="6178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lnSpc>
                <a:spcPct val="90000"/>
              </a:lnSpc>
            </a:pPr>
            <a:r>
              <a:rPr lang="ru-RU" sz="2900">
                <a:solidFill>
                  <a:srgbClr val="000000"/>
                </a:solidFill>
                <a:latin typeface="Calibri" pitchFamily="34" charset="0"/>
              </a:rPr>
              <a:t>	 </a:t>
            </a:r>
            <a:r>
              <a:rPr lang="ru-RU" sz="29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Все приведенные сведения отделяются друг от друга знаком “точка-тире” (. –)</a:t>
            </a:r>
            <a:br>
              <a:rPr lang="ru-RU" sz="29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9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	Например:</a:t>
            </a:r>
            <a:br>
              <a:rPr lang="ru-RU" sz="29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900" b="1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Самоукина Н. В. Работа социального психолога в банковской системе </a:t>
            </a:r>
            <a:r>
              <a:rPr lang="uk-UA" sz="2900" b="1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/ </a:t>
            </a:r>
            <a:r>
              <a:rPr lang="ru-RU" sz="2900" b="1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Н. В. Самоукина // Вопр. психологии. – 2008. – № 4. – С. 48–57.</a:t>
            </a:r>
          </a:p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ru-RU" sz="2900" b="1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9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Если журнал подразделяется на серии, то их заглавия и другие сведения, относящие к серии, приводятся после основного заглавия журнала. </a:t>
            </a:r>
          </a:p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ru-RU" sz="29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	Например:</a:t>
            </a:r>
          </a:p>
          <a:p>
            <a:pPr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</a:pPr>
            <a:r>
              <a:rPr lang="ru-RU" sz="2900" b="1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Овсянников М. Ф. Искусство как игра / М. Ф. Овсянников // Вестн. Моск. ун-та. Сер. 7, Философия. – 2007. – № 2. – С. 84–88.</a:t>
            </a:r>
          </a:p>
        </p:txBody>
      </p:sp>
    </p:spTree>
    <p:extLst>
      <p:ext uri="{BB962C8B-B14F-4D97-AF65-F5344CB8AC3E}">
        <p14:creationId xmlns:p14="http://schemas.microsoft.com/office/powerpoint/2010/main" val="1168983746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Заголовок 1"/>
          <p:cNvSpPr txBox="1">
            <a:spLocks/>
          </p:cNvSpPr>
          <p:nvPr/>
        </p:nvSpPr>
        <p:spPr bwMode="auto">
          <a:xfrm>
            <a:off x="457200" y="549275"/>
            <a:ext cx="8291513" cy="561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ru-RU" sz="2400" dirty="0">
                <a:solidFill>
                  <a:srgbClr val="000000"/>
                </a:solidFill>
                <a:latin typeface="Calibri" pitchFamily="34" charset="0"/>
              </a:rPr>
              <a:t>	</a:t>
            </a:r>
            <a:r>
              <a:rPr lang="ru-RU" sz="2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Если статья помещена в нескольких номерах журнала, то сведения о каждом номере отделяются точкой с запятой:</a:t>
            </a:r>
            <a:br>
              <a:rPr lang="ru-RU" sz="2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	Например:</a:t>
            </a:r>
            <a:br>
              <a:rPr lang="ru-RU" sz="2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err="1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Мкртчан</a:t>
            </a:r>
            <a:r>
              <a:rPr lang="ru-RU" sz="24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В. Катастрофа запланирована / В. </a:t>
            </a:r>
            <a:r>
              <a:rPr lang="ru-RU" sz="2400" b="1" dirty="0" err="1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Мкртчан</a:t>
            </a:r>
            <a:r>
              <a:rPr lang="ru-RU" sz="24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// Журналист. – 2008. – № 3. – С. 64–71 ; № 4. – С. 66–69.</a:t>
            </a:r>
          </a:p>
          <a:p>
            <a:pPr>
              <a:spcBef>
                <a:spcPct val="20000"/>
              </a:spcBef>
            </a:pPr>
            <a:r>
              <a:rPr lang="ru-RU" sz="2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Сдвоенный </a:t>
            </a:r>
            <a:r>
              <a:rPr lang="ru-RU" sz="2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номер журнала указывают через косую (/).</a:t>
            </a:r>
          </a:p>
          <a:p>
            <a:pPr>
              <a:spcBef>
                <a:spcPct val="20000"/>
              </a:spcBef>
            </a:pPr>
            <a:r>
              <a:rPr lang="ru-RU" sz="2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	Например: </a:t>
            </a:r>
            <a:r>
              <a:rPr lang="ru-RU" sz="24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Педагогика. – 2009. – № 3/4.</a:t>
            </a:r>
          </a:p>
          <a:p>
            <a:pPr>
              <a:spcBef>
                <a:spcPct val="20000"/>
              </a:spcBef>
            </a:pPr>
            <a:r>
              <a:rPr lang="ru-RU" sz="2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	При описании статьи из продолжающегося издания во второй части аналитического описания следует привести номер выпуска.	Например:</a:t>
            </a:r>
          </a:p>
          <a:p>
            <a:pPr>
              <a:spcBef>
                <a:spcPct val="20000"/>
              </a:spcBef>
              <a:buFont typeface="Arial" charset="0"/>
              <a:buChar char="•"/>
            </a:pPr>
            <a:r>
              <a:rPr lang="ru-RU" sz="24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Лукьянина</a:t>
            </a:r>
            <a:r>
              <a:rPr lang="ru-RU" sz="24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 Г. В. “Философичность” как побочный продукт художественной прозы : (Мигель де Унамуно) / Г. В. </a:t>
            </a:r>
            <a:r>
              <a:rPr lang="ru-RU" sz="2400" b="1" dirty="0" err="1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Лукьянина</a:t>
            </a:r>
            <a:r>
              <a:rPr lang="ru-RU" sz="24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// </a:t>
            </a:r>
            <a:r>
              <a:rPr lang="ru-RU" sz="2400" b="1" dirty="0" err="1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Кормановские</a:t>
            </a:r>
            <a:r>
              <a:rPr lang="ru-RU" sz="24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чтения. – Ижевск, 2008. – </a:t>
            </a:r>
            <a:r>
              <a:rPr lang="ru-RU" sz="2400" b="1" dirty="0" err="1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Вып</a:t>
            </a:r>
            <a:r>
              <a:rPr lang="ru-RU" sz="24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. 4. – С. 284–288.</a:t>
            </a:r>
          </a:p>
        </p:txBody>
      </p:sp>
    </p:spTree>
    <p:extLst>
      <p:ext uri="{BB962C8B-B14F-4D97-AF65-F5344CB8AC3E}">
        <p14:creationId xmlns:p14="http://schemas.microsoft.com/office/powerpoint/2010/main" val="819984425"/>
      </p:ext>
    </p:extLst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Объект 2"/>
          <p:cNvSpPr txBox="1">
            <a:spLocks/>
          </p:cNvSpPr>
          <p:nvPr/>
        </p:nvSpPr>
        <p:spPr bwMode="auto">
          <a:xfrm>
            <a:off x="457200" y="333375"/>
            <a:ext cx="8229600" cy="5792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lnSpc>
                <a:spcPct val="80000"/>
              </a:lnSpc>
              <a:spcBef>
                <a:spcPct val="20000"/>
              </a:spcBef>
              <a:buFont typeface="Arial" charset="0"/>
              <a:buNone/>
            </a:pPr>
            <a:r>
              <a:rPr lang="ru-RU" sz="3000">
                <a:solidFill>
                  <a:srgbClr val="000000"/>
                </a:solidFill>
                <a:latin typeface="Calibri" pitchFamily="34" charset="0"/>
              </a:rPr>
              <a:t>	</a:t>
            </a:r>
            <a:r>
              <a:rPr lang="ru-RU" sz="3700" b="1">
                <a:solidFill>
                  <a:srgbClr val="558ED5"/>
                </a:solidFill>
                <a:latin typeface="Times New Roman" pitchFamily="18" charset="0"/>
                <a:cs typeface="Times New Roman" pitchFamily="18" charset="0"/>
              </a:rPr>
              <a:t>Библиографическое описание статьи из газеты</a:t>
            </a:r>
            <a:endParaRPr lang="ru-RU" sz="3000">
              <a:solidFill>
                <a:srgbClr val="000000"/>
              </a:solidFill>
              <a:latin typeface="Calibri" pitchFamily="34" charset="0"/>
            </a:endParaRPr>
          </a:p>
          <a:p>
            <a:pPr>
              <a:lnSpc>
                <a:spcPct val="80000"/>
              </a:lnSpc>
              <a:spcBef>
                <a:spcPct val="20000"/>
              </a:spcBef>
              <a:buFont typeface="Arial" charset="0"/>
              <a:buNone/>
            </a:pPr>
            <a:r>
              <a:rPr lang="ru-RU" sz="3000">
                <a:solidFill>
                  <a:srgbClr val="000000"/>
                </a:solidFill>
                <a:latin typeface="Calibri" pitchFamily="34" charset="0"/>
              </a:rPr>
              <a:t>	</a:t>
            </a:r>
            <a:r>
              <a:rPr lang="ru-RU" sz="30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В описании статьи из газеты приводят дату выхода номера газеты. Названия некоторых месяцев сокращаются (янв., февр., март, апр., май, июнь, июль, авг., сент., окт., нояб., дек.). 	Например:</a:t>
            </a:r>
          </a:p>
          <a:p>
            <a:pPr>
              <a:lnSpc>
                <a:spcPct val="80000"/>
              </a:lnSpc>
              <a:spcBef>
                <a:spcPct val="20000"/>
              </a:spcBef>
              <a:buFont typeface="Arial" charset="0"/>
              <a:buChar char="•"/>
            </a:pPr>
            <a:r>
              <a:rPr lang="uk-UA" sz="3000" b="1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Філософсько-культурологічні основи інтеграції знань // Освіта. – 2002. – 15 берез. – С. 8.</a:t>
            </a:r>
            <a:endParaRPr lang="ru-RU" sz="3000" b="1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  <a:spcBef>
                <a:spcPct val="20000"/>
              </a:spcBef>
              <a:buFont typeface="Arial" charset="0"/>
              <a:buNone/>
            </a:pPr>
            <a:r>
              <a:rPr lang="ru-RU" sz="30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	В описании статьи из газеты, имеющей более восьми страниц, приводится область физической характеристики (страница, на которой помещена статья).</a:t>
            </a:r>
          </a:p>
          <a:p>
            <a:pPr>
              <a:lnSpc>
                <a:spcPct val="80000"/>
              </a:lnSpc>
              <a:spcBef>
                <a:spcPct val="20000"/>
              </a:spcBef>
              <a:buFont typeface="Arial" charset="0"/>
              <a:buNone/>
            </a:pPr>
            <a:endParaRPr lang="ru-RU" sz="3000">
              <a:solidFill>
                <a:srgbClr val="000000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15119715"/>
      </p:ext>
    </p:extLst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Объект 2"/>
          <p:cNvSpPr txBox="1">
            <a:spLocks/>
          </p:cNvSpPr>
          <p:nvPr/>
        </p:nvSpPr>
        <p:spPr bwMode="auto">
          <a:xfrm>
            <a:off x="457200" y="620713"/>
            <a:ext cx="8229600" cy="5505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lnSpc>
                <a:spcPct val="90000"/>
              </a:lnSpc>
              <a:spcBef>
                <a:spcPct val="20000"/>
              </a:spcBef>
              <a:buFont typeface="Arial" charset="0"/>
              <a:buNone/>
            </a:pPr>
            <a:r>
              <a:rPr lang="ru-RU" sz="3200">
                <a:solidFill>
                  <a:srgbClr val="000000"/>
                </a:solidFill>
                <a:latin typeface="Calibri" pitchFamily="34" charset="0"/>
              </a:rPr>
              <a:t>	</a:t>
            </a:r>
            <a:r>
              <a:rPr lang="ru-RU" sz="4000" b="1">
                <a:solidFill>
                  <a:srgbClr val="558ED5"/>
                </a:solidFill>
                <a:latin typeface="Times New Roman" pitchFamily="18" charset="0"/>
                <a:cs typeface="Times New Roman" pitchFamily="18" charset="0"/>
              </a:rPr>
              <a:t>Библиографическое описание статьи из собрания сочинений</a:t>
            </a:r>
            <a:endParaRPr lang="ru-RU" sz="3200">
              <a:solidFill>
                <a:srgbClr val="000000"/>
              </a:solidFill>
              <a:latin typeface="Calibri" pitchFamily="34" charset="0"/>
            </a:endParaRPr>
          </a:p>
          <a:p>
            <a:pPr>
              <a:lnSpc>
                <a:spcPct val="90000"/>
              </a:lnSpc>
              <a:spcBef>
                <a:spcPct val="20000"/>
              </a:spcBef>
              <a:buFont typeface="Arial" charset="0"/>
              <a:buNone/>
            </a:pPr>
            <a:r>
              <a:rPr lang="ru-RU" sz="3200">
                <a:solidFill>
                  <a:srgbClr val="000000"/>
                </a:solidFill>
                <a:latin typeface="Calibri" pitchFamily="34" charset="0"/>
              </a:rPr>
              <a:t>	</a:t>
            </a:r>
            <a:r>
              <a:rPr lang="ru-RU" sz="32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Если составная часть документа помещена в собрании сочинений или в избранных сочинениях, то сведения об этом документе приводятся следующим образом</a:t>
            </a:r>
          </a:p>
          <a:p>
            <a:pPr>
              <a:lnSpc>
                <a:spcPct val="90000"/>
              </a:lnSpc>
              <a:spcBef>
                <a:spcPct val="20000"/>
              </a:spcBef>
              <a:buFont typeface="Arial" charset="0"/>
              <a:buNone/>
            </a:pPr>
            <a:r>
              <a:rPr lang="ru-RU" sz="32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	Например:</a:t>
            </a:r>
          </a:p>
          <a:p>
            <a:pPr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</a:pPr>
            <a:r>
              <a:rPr lang="ru-RU" sz="3200" b="1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Локк Дж. Опыт о веротерпимости / Дж. Локк // Собр. соч. : в 3 т. – М</a:t>
            </a:r>
            <a:r>
              <a:rPr lang="uk-UA" sz="3200" b="1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осква</a:t>
            </a:r>
            <a:r>
              <a:rPr lang="ru-RU" sz="3200" b="1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, 1985. – Т. 3. – С. 66–90.</a:t>
            </a:r>
          </a:p>
        </p:txBody>
      </p:sp>
    </p:spTree>
    <p:extLst>
      <p:ext uri="{BB962C8B-B14F-4D97-AF65-F5344CB8AC3E}">
        <p14:creationId xmlns:p14="http://schemas.microsoft.com/office/powerpoint/2010/main" val="2361528155"/>
      </p:ext>
    </p:extLst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2"/>
          <p:cNvSpPr txBox="1">
            <a:spLocks/>
          </p:cNvSpPr>
          <p:nvPr/>
        </p:nvSpPr>
        <p:spPr>
          <a:xfrm>
            <a:off x="456505" y="516532"/>
            <a:ext cx="8435975" cy="5792788"/>
          </a:xfrm>
          <a:prstGeom prst="rect">
            <a:avLst/>
          </a:prstGeom>
        </p:spPr>
        <p:txBody>
          <a:bodyPr>
            <a:normAutofit fontScale="92500"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>
                <a:solidFill>
                  <a:sysClr val="windowText" lastClr="000000"/>
                </a:solidFill>
                <a:latin typeface="Calibri"/>
              </a:rPr>
              <a:t>	</a:t>
            </a:r>
            <a:r>
              <a:rPr lang="ru-RU" sz="4000" b="1" dirty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Библиографическое описание рецензии и реферата</a:t>
            </a:r>
            <a:endParaRPr lang="ru-RU" dirty="0" smtClean="0">
              <a:solidFill>
                <a:sysClr val="windowText" lastClr="000000"/>
              </a:solidFill>
              <a:latin typeface="Calibri"/>
            </a:endParaRPr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>
                <a:solidFill>
                  <a:sysClr val="windowText" lastClr="000000"/>
                </a:solidFill>
                <a:latin typeface="Calibri"/>
              </a:rPr>
              <a:t>	</a:t>
            </a:r>
            <a:r>
              <a:rPr lang="ru-RU" b="1" dirty="0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В библиографических описаниях рецензий и рефератов сведения о рецензируемых (реферируемых) документах приводятся после описания в примечании.</a:t>
            </a:r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dirty="0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	После указания страниц ставится точка</a:t>
            </a:r>
            <a:r>
              <a:rPr lang="uk-UA" b="1" dirty="0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–</a:t>
            </a:r>
            <a:r>
              <a:rPr lang="ru-RU" b="1" dirty="0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тире</a:t>
            </a:r>
            <a:r>
              <a:rPr lang="uk-UA" b="1" dirty="0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 (. –)</a:t>
            </a:r>
            <a:r>
              <a:rPr lang="ru-RU" b="1" dirty="0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, затем с большой буквы пишется </a:t>
            </a:r>
            <a:r>
              <a:rPr lang="ru-RU" b="1" dirty="0" err="1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Рец</a:t>
            </a:r>
            <a:r>
              <a:rPr lang="ru-RU" b="1" dirty="0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. на кн. (Рецензия на книгу), </a:t>
            </a:r>
            <a:r>
              <a:rPr lang="ru-RU" b="1" dirty="0" err="1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Реф</a:t>
            </a:r>
            <a:r>
              <a:rPr lang="ru-RU" b="1" dirty="0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. кн. ( Реферат книги), ставится двоеточие и по обычным правилам описывается документ, на который дается рецензия или реферат. </a:t>
            </a:r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>
              <a:solidFill>
                <a:sysClr val="windowText" lastClr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935242808"/>
      </p:ext>
    </p:extLst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Заголовок 1"/>
          <p:cNvSpPr txBox="1">
            <a:spLocks/>
          </p:cNvSpPr>
          <p:nvPr/>
        </p:nvSpPr>
        <p:spPr bwMode="auto">
          <a:xfrm>
            <a:off x="457200" y="562248"/>
            <a:ext cx="8229600" cy="6107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lnSpc>
                <a:spcPct val="90000"/>
              </a:lnSpc>
            </a:pPr>
            <a:r>
              <a:rPr lang="ru-RU" sz="2600" dirty="0">
                <a:solidFill>
                  <a:srgbClr val="000000"/>
                </a:solidFill>
                <a:latin typeface="Calibri" pitchFamily="34" charset="0"/>
              </a:rPr>
              <a:t>		</a:t>
            </a:r>
            <a:r>
              <a:rPr lang="ru-RU" sz="26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Например:</a:t>
            </a:r>
            <a:br>
              <a:rPr lang="ru-RU" sz="26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600" b="1" dirty="0" err="1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Милейковский</a:t>
            </a:r>
            <a:r>
              <a:rPr lang="ru-RU" sz="26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А. Г. Психология и социально-экономическое развитие /</a:t>
            </a:r>
            <a:r>
              <a:rPr lang="uk-UA" sz="26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6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А. Г. </a:t>
            </a:r>
            <a:r>
              <a:rPr lang="ru-RU" sz="2600" b="1" dirty="0" err="1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Милейковский</a:t>
            </a:r>
            <a:r>
              <a:rPr lang="ru-RU" sz="26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// </a:t>
            </a:r>
            <a:r>
              <a:rPr lang="ru-RU" sz="2600" b="1" dirty="0" err="1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Вестн</a:t>
            </a:r>
            <a:r>
              <a:rPr lang="ru-RU" sz="26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. АН СССР. – </a:t>
            </a:r>
            <a:r>
              <a:rPr lang="uk-UA" sz="26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2007</a:t>
            </a:r>
            <a:r>
              <a:rPr lang="ru-RU" sz="26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. – № 12. – С. 110–112. – </a:t>
            </a:r>
            <a:r>
              <a:rPr lang="ru-RU" sz="2600" b="1" dirty="0" err="1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Рец</a:t>
            </a:r>
            <a:r>
              <a:rPr lang="ru-RU" sz="26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. на кн. : Краткий психологический словарь / под общ. ред. А. В. Петровского, М. Г. </a:t>
            </a:r>
            <a:r>
              <a:rPr lang="ru-RU" sz="2600" b="1" dirty="0" err="1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Ярошевского</a:t>
            </a:r>
            <a:r>
              <a:rPr lang="ru-RU" sz="26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. – М</a:t>
            </a:r>
            <a:r>
              <a:rPr lang="uk-UA" sz="2600" b="1" dirty="0" err="1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осква</a:t>
            </a:r>
            <a:r>
              <a:rPr lang="ru-RU" sz="26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: Политиздат, </a:t>
            </a:r>
            <a:r>
              <a:rPr lang="uk-UA" sz="26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2005</a:t>
            </a:r>
            <a:r>
              <a:rPr lang="ru-RU" sz="26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. – 431 с.</a:t>
            </a:r>
          </a:p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ru-RU" sz="26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5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Если рецензия не озаглавлена, то ей дается заглавие “Рецензия”, которое заключается в квадратные скобки. </a:t>
            </a:r>
          </a:p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ru-RU" sz="25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	Например:</a:t>
            </a:r>
          </a:p>
          <a:p>
            <a:pPr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</a:pPr>
            <a:r>
              <a:rPr lang="ru-RU" sz="25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500" b="1" dirty="0" err="1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Семаева</a:t>
            </a:r>
            <a:r>
              <a:rPr lang="ru-RU" sz="25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И. И. [Рецензия] / И. И. </a:t>
            </a:r>
            <a:r>
              <a:rPr lang="ru-RU" sz="2500" b="1" dirty="0" err="1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Семаева</a:t>
            </a:r>
            <a:r>
              <a:rPr lang="ru-RU" sz="25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// Вече. – СПб., 1996. – </a:t>
            </a:r>
            <a:r>
              <a:rPr lang="ru-RU" sz="2500" b="1" dirty="0" err="1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Вып</a:t>
            </a:r>
            <a:r>
              <a:rPr lang="ru-RU" sz="25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. 7. – С. 234–239. – </a:t>
            </a:r>
            <a:r>
              <a:rPr lang="ru-RU" sz="2500" b="1" dirty="0" err="1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Рец</a:t>
            </a:r>
            <a:r>
              <a:rPr lang="ru-RU" sz="25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. на кн. : Русская философия серебряного века : курс лекций / Б. В. Емельянов, А. И. Новиков. – Екатеринбург, 1995. – 243 с.</a:t>
            </a:r>
          </a:p>
          <a:p>
            <a:pPr>
              <a:lnSpc>
                <a:spcPct val="90000"/>
              </a:lnSpc>
            </a:pPr>
            <a:endParaRPr lang="ru-RU" sz="2600" b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76714038"/>
      </p:ext>
    </p:extLst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2"/>
          <p:cNvSpPr txBox="1">
            <a:spLocks/>
          </p:cNvSpPr>
          <p:nvPr/>
        </p:nvSpPr>
        <p:spPr>
          <a:xfrm>
            <a:off x="457200" y="476250"/>
            <a:ext cx="8229600" cy="6121400"/>
          </a:xfrm>
          <a:prstGeom prst="rect">
            <a:avLst/>
          </a:prstGeom>
        </p:spPr>
        <p:txBody>
          <a:bodyPr>
            <a:normAutofit fontScale="925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>
                <a:solidFill>
                  <a:sysClr val="windowText" lastClr="000000"/>
                </a:solidFill>
                <a:latin typeface="Calibri"/>
              </a:rPr>
              <a:t>	</a:t>
            </a:r>
            <a:r>
              <a:rPr lang="ru-RU" sz="4000" b="1" dirty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Составление библиографического описания на электронные ресурсы</a:t>
            </a:r>
            <a:endParaRPr lang="ru-RU" dirty="0" smtClean="0">
              <a:solidFill>
                <a:sysClr val="windowText" lastClr="000000"/>
              </a:solidFill>
              <a:latin typeface="Calibri"/>
            </a:endParaRPr>
          </a:p>
          <a:p>
            <a:pPr marL="0" indent="0" algn="just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>
                <a:solidFill>
                  <a:sysClr val="windowText" lastClr="000000"/>
                </a:solidFill>
                <a:latin typeface="Calibri"/>
              </a:rPr>
              <a:t>	</a:t>
            </a:r>
            <a:r>
              <a:rPr lang="ru-RU" b="1" dirty="0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Библиографическое описание электронного ресурса на практике мало чем отличается от библиографического описания любого другого документа, за исключением специфических особенностей, присущих именно такому виду документов, которые дают представление о виде физического носителя, системных требованиях, режиме доступа и т. д.</a:t>
            </a:r>
          </a:p>
          <a:p>
            <a:pPr marL="0" indent="0" algn="just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dirty="0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	В зависимости от режима доступа электронные ресурсы подразделяются на ресурсы локального и удаленного доступа.</a:t>
            </a:r>
            <a:endParaRPr lang="ru-RU" b="1" dirty="0">
              <a:solidFill>
                <a:sysClr val="windowText" lastClr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91410547"/>
      </p:ext>
    </p:extLst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Заголовок 1"/>
          <p:cNvSpPr txBox="1">
            <a:spLocks/>
          </p:cNvSpPr>
          <p:nvPr/>
        </p:nvSpPr>
        <p:spPr bwMode="auto">
          <a:xfrm>
            <a:off x="468313" y="260176"/>
            <a:ext cx="8351837" cy="655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ru-RU" sz="3200" b="1" dirty="0">
                <a:solidFill>
                  <a:srgbClr val="000000"/>
                </a:solidFill>
                <a:latin typeface="Calibri" pitchFamily="34" charset="0"/>
              </a:rPr>
              <a:t>	</a:t>
            </a:r>
            <a:r>
              <a:rPr lang="ru-RU" sz="2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Источником информации для составления библиографического описания на электронный ресурс могут быть:</a:t>
            </a:r>
            <a:br>
              <a:rPr lang="ru-RU" sz="2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сам электронный ресурс;</a:t>
            </a:r>
            <a:br>
              <a:rPr lang="ru-RU" sz="2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источники вне ресурса.</a:t>
            </a:r>
            <a:br>
              <a:rPr lang="ru-RU" sz="2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	Источники информации, содержащиеся в самом ресурсе, являются наиболее предпочтительными. </a:t>
            </a:r>
          </a:p>
          <a:p>
            <a:pPr>
              <a:spcBef>
                <a:spcPct val="20000"/>
              </a:spcBef>
            </a:pPr>
            <a:r>
              <a:rPr lang="ru-RU" sz="2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400" b="1" u="sng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Главным источником информации является титульный экран</a:t>
            </a:r>
            <a:r>
              <a:rPr lang="ru-RU" sz="2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	 Если он недоступен, то используют другие источники в следующем порядке:</a:t>
            </a:r>
          </a:p>
          <a:p>
            <a:pPr>
              <a:spcBef>
                <a:spcPct val="20000"/>
              </a:spcBef>
              <a:buFont typeface="Arial" charset="0"/>
              <a:buChar char="•"/>
            </a:pPr>
            <a:r>
              <a:rPr lang="ru-RU" sz="2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этикетку или маркировку на физическом носителе ресурса;</a:t>
            </a:r>
          </a:p>
          <a:p>
            <a:pPr>
              <a:spcBef>
                <a:spcPct val="20000"/>
              </a:spcBef>
              <a:buFont typeface="Arial" charset="0"/>
              <a:buChar char="•"/>
            </a:pPr>
            <a:r>
              <a:rPr lang="ru-RU" sz="2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техническую документацию, другой сопроводительный материал или контейнер;</a:t>
            </a:r>
          </a:p>
          <a:p>
            <a:pPr>
              <a:spcBef>
                <a:spcPct val="20000"/>
              </a:spcBef>
              <a:buFont typeface="Arial" charset="0"/>
              <a:buChar char="•"/>
            </a:pPr>
            <a:r>
              <a:rPr lang="ru-RU" sz="2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справочные издания и другие источники вне электронного ресурса.</a:t>
            </a:r>
          </a:p>
          <a:p>
            <a:endParaRPr lang="ru-RU" sz="2400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25686760"/>
      </p:ext>
    </p:extLst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468313" y="404813"/>
            <a:ext cx="8229600" cy="6337300"/>
          </a:xfrm>
          <a:prstGeom prst="rect">
            <a:avLst/>
          </a:prstGeom>
        </p:spPr>
        <p:txBody>
          <a:bodyPr anchor="ctr">
            <a:normAutofit fontScale="9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fontAlgn="auto">
              <a:spcAft>
                <a:spcPts val="0"/>
              </a:spcAft>
              <a:defRPr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900" b="1" dirty="0" smtClean="0">
                <a:latin typeface="Times New Roman" pitchFamily="18" charset="0"/>
                <a:cs typeface="Times New Roman" pitchFamily="18" charset="0"/>
              </a:rPr>
              <a:t>Основное заглавие приводят по общим правилам. </a:t>
            </a:r>
            <a:br>
              <a:rPr lang="ru-RU" sz="29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900" b="1" dirty="0" smtClean="0">
                <a:latin typeface="Times New Roman" pitchFamily="18" charset="0"/>
                <a:cs typeface="Times New Roman" pitchFamily="18" charset="0"/>
              </a:rPr>
              <a:t>Но сведения об источнике основного заглавия приводят в области примечаний.</a:t>
            </a:r>
            <a:br>
              <a:rPr lang="ru-RU" sz="29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900" b="1" dirty="0" smtClean="0">
                <a:latin typeface="Times New Roman" pitchFamily="18" charset="0"/>
                <a:cs typeface="Times New Roman" pitchFamily="18" charset="0"/>
              </a:rPr>
              <a:t>	После основного заглавия, как правило, указывают общее обозначение материала [Электронный ресурс] в квадратных скобках с прописной буквы.</a:t>
            </a:r>
          </a:p>
          <a:p>
            <a:pPr algn="l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ru-RU" sz="2900" b="1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900" b="1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Сведения об ответственности могут включать информацию о лицах, чьи работы содержатся в электронном документе, а также сведения о лицах, на базе работ которых создан данный документ. </a:t>
            </a:r>
          </a:p>
          <a:p>
            <a:pPr algn="l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ru-RU" sz="2900" b="1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      Например:   </a:t>
            </a:r>
            <a:r>
              <a:rPr lang="ru-RU" sz="2900" b="1" dirty="0">
                <a:solidFill>
                  <a:srgbClr val="00B05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/ коллектив программистов;</a:t>
            </a:r>
          </a:p>
          <a:p>
            <a:pPr algn="l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ru-RU" sz="2900" b="1" dirty="0">
                <a:solidFill>
                  <a:srgbClr val="00B05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                              /А. Вильсон ; с рисунками автора</a:t>
            </a:r>
          </a:p>
          <a:p>
            <a:pPr algn="l" fontAlgn="auto">
              <a:spcAft>
                <a:spcPts val="0"/>
              </a:spcAft>
              <a:defRPr/>
            </a:pP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96110763"/>
      </p:ext>
    </p:extLst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49" name="Заголовок 1"/>
          <p:cNvSpPr txBox="1">
            <a:spLocks/>
          </p:cNvSpPr>
          <p:nvPr/>
        </p:nvSpPr>
        <p:spPr bwMode="auto">
          <a:xfrm>
            <a:off x="468313" y="260350"/>
            <a:ext cx="8218487" cy="6337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lnSpc>
                <a:spcPct val="80000"/>
              </a:lnSpc>
            </a:pPr>
            <a:r>
              <a:rPr lang="ru-RU" sz="2900" b="1">
                <a:solidFill>
                  <a:srgbClr val="000000"/>
                </a:solidFill>
                <a:latin typeface="Calibri" pitchFamily="34" charset="0"/>
              </a:rPr>
              <a:t>	</a:t>
            </a:r>
            <a:r>
              <a:rPr lang="ru-RU" sz="29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Сведения об издании помимо слов</a:t>
            </a:r>
            <a:r>
              <a:rPr lang="uk-UA" sz="29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а </a:t>
            </a:r>
            <a:r>
              <a:rPr lang="ru-RU" sz="29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„издание”, могут включать слова „версия”, „уровень”, „выпуск”.</a:t>
            </a:r>
            <a:br>
              <a:rPr lang="ru-RU" sz="29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9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	Сведения об издании приводят тогда, когд</a:t>
            </a:r>
            <a:r>
              <a:rPr lang="uk-UA" sz="29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29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есть изменения в содержании ресурса, сделаны добавления или изъятия, модифицированы языки программирования или операционная система.</a:t>
            </a:r>
          </a:p>
          <a:p>
            <a:pPr>
              <a:lnSpc>
                <a:spcPct val="80000"/>
              </a:lnSpc>
              <a:spcBef>
                <a:spcPct val="20000"/>
              </a:spcBef>
            </a:pPr>
            <a:r>
              <a:rPr lang="ru-RU" sz="29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8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В области специфических сведений приводят сведения о виде и объеме ресурса.</a:t>
            </a:r>
          </a:p>
          <a:p>
            <a:pPr>
              <a:lnSpc>
                <a:spcPct val="80000"/>
              </a:lnSpc>
              <a:spcBef>
                <a:spcPct val="20000"/>
              </a:spcBef>
            </a:pPr>
            <a:r>
              <a:rPr lang="ru-RU" sz="28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	Обозначение вида ресурсов включает обобщенную характеристику содержащихся в них материалов:</a:t>
            </a:r>
          </a:p>
          <a:p>
            <a:pPr>
              <a:lnSpc>
                <a:spcPct val="80000"/>
              </a:lnSpc>
              <a:spcBef>
                <a:spcPct val="20000"/>
              </a:spcBef>
              <a:buFont typeface="Arial" charset="0"/>
              <a:buChar char="•"/>
            </a:pPr>
            <a:r>
              <a:rPr lang="ru-RU" sz="28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электрон. текстовые дан.</a:t>
            </a:r>
            <a:r>
              <a:rPr lang="uk-UA" sz="28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;</a:t>
            </a:r>
            <a:endParaRPr lang="ru-RU" sz="2800" b="1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  <a:spcBef>
                <a:spcPct val="20000"/>
              </a:spcBef>
              <a:buFont typeface="Arial" charset="0"/>
              <a:buChar char="•"/>
            </a:pPr>
            <a:r>
              <a:rPr lang="ru-RU" sz="28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электрон. журн.</a:t>
            </a:r>
          </a:p>
          <a:p>
            <a:pPr>
              <a:lnSpc>
                <a:spcPct val="80000"/>
              </a:lnSpc>
            </a:pPr>
            <a:r>
              <a:rPr lang="ru-RU" sz="29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286126810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Заголовок 1"/>
          <p:cNvSpPr>
            <a:spLocks noGrp="1"/>
          </p:cNvSpPr>
          <p:nvPr>
            <p:ph type="title"/>
          </p:nvPr>
        </p:nvSpPr>
        <p:spPr>
          <a:xfrm>
            <a:off x="900113" y="358775"/>
            <a:ext cx="7786687" cy="6165850"/>
          </a:xfrm>
        </p:spPr>
        <p:txBody>
          <a:bodyPr/>
          <a:lstStyle/>
          <a:p>
            <a:r>
              <a:rPr lang="ru-RU" b="1" smtClean="0"/>
              <a:t>		   По содержанию: </a:t>
            </a:r>
            <a:br>
              <a:rPr lang="ru-RU" b="1" smtClean="0"/>
            </a:br>
            <a:r>
              <a:rPr lang="ru-RU" smtClean="0"/>
              <a:t/>
            </a:r>
            <a:br>
              <a:rPr lang="ru-RU" smtClean="0"/>
            </a:br>
            <a:r>
              <a:rPr lang="ru-RU" smtClean="0"/>
              <a:t>	а) </a:t>
            </a:r>
            <a:r>
              <a:rPr lang="ru-RU" u="sng" smtClean="0"/>
              <a:t>универсальные</a:t>
            </a:r>
            <a:r>
              <a:rPr lang="ru-RU" smtClean="0"/>
              <a:t> – отражающие документы по всем или многим отраслям знания и практической деятельности;</a:t>
            </a:r>
            <a:br>
              <a:rPr lang="ru-RU" smtClean="0"/>
            </a:br>
            <a:r>
              <a:rPr lang="ru-RU" smtClean="0"/>
              <a:t> 	б) </a:t>
            </a:r>
            <a:r>
              <a:rPr lang="ru-RU" u="sng" smtClean="0"/>
              <a:t>отраслевые</a:t>
            </a:r>
            <a:r>
              <a:rPr lang="ru-RU" smtClean="0"/>
              <a:t> – отражающие документы по определенной теме, отрасли знания. </a:t>
            </a:r>
            <a:br>
              <a:rPr lang="ru-RU" smtClean="0"/>
            </a:br>
            <a:r>
              <a:rPr lang="ru-RU" smtClean="0"/>
              <a:t/>
            </a:r>
            <a:br>
              <a:rPr lang="ru-RU" smtClean="0"/>
            </a:br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2775786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3" name="Прямоугольник 1"/>
          <p:cNvSpPr>
            <a:spLocks noChangeArrowheads="1"/>
          </p:cNvSpPr>
          <p:nvPr/>
        </p:nvSpPr>
        <p:spPr bwMode="auto">
          <a:xfrm>
            <a:off x="250825" y="166688"/>
            <a:ext cx="8713788" cy="662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900" b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300" b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Объем ресурса </a:t>
            </a:r>
            <a:r>
              <a:rPr lang="ru-RU" sz="23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– факультативный элемент, который состоит из указания количества файлов, представляющих содержание данных.</a:t>
            </a:r>
            <a:br>
              <a:rPr lang="ru-RU" sz="23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3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Сведения об объеме приводят в круглых скобках:</a:t>
            </a:r>
            <a:br>
              <a:rPr lang="ru-RU" sz="23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3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              </a:t>
            </a:r>
            <a:r>
              <a:rPr lang="ru-RU" sz="2300" b="1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электрон. дан. (1 файл)</a:t>
            </a:r>
          </a:p>
          <a:p>
            <a:pPr>
              <a:spcBef>
                <a:spcPct val="20000"/>
              </a:spcBef>
            </a:pPr>
            <a:r>
              <a:rPr lang="ru-RU" sz="2300" b="1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3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В области физической характеристики приводят сведения, которые касаются электронного ресурса локального доступа.</a:t>
            </a:r>
          </a:p>
          <a:p>
            <a:pPr>
              <a:spcBef>
                <a:spcPct val="20000"/>
              </a:spcBef>
            </a:pPr>
            <a:r>
              <a:rPr lang="ru-RU" sz="23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	Указывают :</a:t>
            </a:r>
          </a:p>
          <a:p>
            <a:pPr>
              <a:spcBef>
                <a:spcPct val="20000"/>
              </a:spcBef>
            </a:pPr>
            <a:r>
              <a:rPr lang="ru-RU" sz="23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– количество физических единиц, составляющих электронный ресурс;</a:t>
            </a:r>
          </a:p>
          <a:p>
            <a:pPr>
              <a:spcBef>
                <a:spcPct val="20000"/>
              </a:spcBef>
            </a:pPr>
            <a:r>
              <a:rPr lang="ru-RU" sz="23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– специфическое обозначение материала.</a:t>
            </a:r>
          </a:p>
          <a:p>
            <a:pPr>
              <a:spcBef>
                <a:spcPct val="20000"/>
              </a:spcBef>
            </a:pPr>
            <a:r>
              <a:rPr lang="ru-RU" sz="23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	Здесь могут быть использованы следующие термины:</a:t>
            </a:r>
          </a:p>
          <a:p>
            <a:pPr>
              <a:spcBef>
                <a:spcPct val="20000"/>
              </a:spcBef>
              <a:buFont typeface="Arial" charset="0"/>
              <a:buChar char="•"/>
            </a:pPr>
            <a:r>
              <a:rPr lang="ru-RU" sz="23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электронный диск;</a:t>
            </a:r>
          </a:p>
          <a:p>
            <a:pPr>
              <a:spcBef>
                <a:spcPct val="20000"/>
              </a:spcBef>
              <a:buFont typeface="Arial" charset="0"/>
              <a:buChar char="•"/>
            </a:pPr>
            <a:r>
              <a:rPr lang="ru-RU" sz="23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жесткий диск;</a:t>
            </a:r>
          </a:p>
          <a:p>
            <a:pPr>
              <a:spcBef>
                <a:spcPct val="20000"/>
              </a:spcBef>
              <a:buFont typeface="Arial" charset="0"/>
              <a:buChar char="•"/>
            </a:pPr>
            <a:r>
              <a:rPr lang="ru-RU" sz="23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1 электрон. опт. диск (</a:t>
            </a:r>
            <a:r>
              <a:rPr lang="en-US" sz="23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CD</a:t>
            </a:r>
            <a:r>
              <a:rPr lang="ru-RU" sz="23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sz="23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ROM</a:t>
            </a:r>
            <a:r>
              <a:rPr lang="ru-RU" sz="23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).</a:t>
            </a:r>
          </a:p>
          <a:p>
            <a:endParaRPr lang="ru-RU">
              <a:solidFill>
                <a:srgbClr val="000000"/>
              </a:solidFill>
              <a:latin typeface="Trebuchet MS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84504539"/>
      </p:ext>
    </p:extLst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Заголовок 1"/>
          <p:cNvSpPr txBox="1">
            <a:spLocks/>
          </p:cNvSpPr>
          <p:nvPr/>
        </p:nvSpPr>
        <p:spPr bwMode="auto">
          <a:xfrm>
            <a:off x="468313" y="333375"/>
            <a:ext cx="8218487" cy="6264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lnSpc>
                <a:spcPct val="90000"/>
              </a:lnSpc>
            </a:pPr>
            <a:r>
              <a:rPr lang="ru-RU" sz="2900">
                <a:solidFill>
                  <a:srgbClr val="000000"/>
                </a:solidFill>
                <a:latin typeface="Calibri" pitchFamily="34" charset="0"/>
              </a:rPr>
              <a:t>	</a:t>
            </a:r>
            <a:r>
              <a:rPr lang="ru-RU" sz="25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Другие физические характеристики (звук, цвет и т. д.) приводят после указания количества физических единиц и специфического обозначения материала с предшествующим двоеточием:</a:t>
            </a:r>
            <a:br>
              <a:rPr lang="ru-RU" sz="25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5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500" b="1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2 электрон. опт. диска (</a:t>
            </a:r>
            <a:r>
              <a:rPr lang="en-US" sz="2500" b="1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CD</a:t>
            </a:r>
            <a:r>
              <a:rPr lang="ru-RU" sz="2500" b="1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sz="2500" b="1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ROM</a:t>
            </a:r>
            <a:r>
              <a:rPr lang="ru-RU" sz="2500" b="1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) : зв., цв.</a:t>
            </a:r>
          </a:p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ru-RU" sz="2500" b="1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3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В области примечания обязательно приводят примечание о системных требованиях.</a:t>
            </a:r>
          </a:p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ru-RU" sz="23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	После фразы „Систем. требования” указывают следующие требования, отделяя их друг от друга предписанным знаком “точкой с запятой”:</a:t>
            </a:r>
            <a:r>
              <a:rPr lang="uk-UA" sz="23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(;)</a:t>
            </a:r>
            <a:endParaRPr lang="ru-RU" sz="2300" b="1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</a:pPr>
            <a:r>
              <a:rPr lang="ru-RU" sz="23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наименование, модель компьютера;</a:t>
            </a:r>
          </a:p>
          <a:p>
            <a:pPr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</a:pPr>
            <a:r>
              <a:rPr lang="ru-RU" sz="23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объем оперативной памяти;</a:t>
            </a:r>
          </a:p>
          <a:p>
            <a:pPr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</a:pPr>
            <a:r>
              <a:rPr lang="ru-RU" sz="23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наименование операционной системы;</a:t>
            </a:r>
          </a:p>
          <a:p>
            <a:pPr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</a:pPr>
            <a:r>
              <a:rPr lang="ru-RU" sz="23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программное обеспечение;</a:t>
            </a:r>
          </a:p>
          <a:p>
            <a:pPr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</a:pPr>
            <a:r>
              <a:rPr lang="ru-RU" sz="23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периферийные устройства;</a:t>
            </a:r>
          </a:p>
          <a:p>
            <a:pPr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</a:pPr>
            <a:r>
              <a:rPr lang="ru-RU" sz="23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технические средства.</a:t>
            </a:r>
            <a:endParaRPr lang="ru-RU" sz="2500" b="1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63377827"/>
      </p:ext>
    </p:extLst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457200" y="274638"/>
            <a:ext cx="8218488" cy="6394450"/>
          </a:xfrm>
          <a:prstGeom prst="rect">
            <a:avLst/>
          </a:prstGeom>
        </p:spPr>
        <p:txBody>
          <a:bodyPr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fontAlgn="auto">
              <a:spcAft>
                <a:spcPts val="0"/>
              </a:spcAft>
              <a:defRPr/>
            </a:pPr>
            <a:r>
              <a:rPr lang="ru-RU" sz="3200" dirty="0" smtClean="0">
                <a:solidFill>
                  <a:sysClr val="windowText" lastClr="000000"/>
                </a:solidFill>
                <a:latin typeface="Calibri"/>
              </a:rPr>
              <a:t>	</a:t>
            </a:r>
            <a:r>
              <a:rPr lang="ru-RU" sz="2400" b="1" dirty="0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Сведения приводят в указанном порядке:</a:t>
            </a:r>
            <a:br>
              <a:rPr lang="ru-RU" sz="2400" b="1" dirty="0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4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Систем. требования: ПК с процессором 486 </a:t>
            </a:r>
            <a:r>
              <a:rPr lang="en-US" sz="24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D</a:t>
            </a:r>
            <a:r>
              <a:rPr lang="ru-RU" sz="24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Х2</a:t>
            </a:r>
            <a:r>
              <a:rPr lang="uk-UA" sz="24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–</a:t>
            </a:r>
            <a:r>
              <a:rPr lang="ru-RU" sz="24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66 ; 8 Мб ОЗУ ; </a:t>
            </a:r>
            <a:r>
              <a:rPr lang="en-US" sz="24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Microsoft Windows</a:t>
            </a:r>
            <a:r>
              <a:rPr lang="ru-RU" sz="24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3.1 или </a:t>
            </a:r>
            <a:r>
              <a:rPr lang="en-US" sz="24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Windows</a:t>
            </a:r>
            <a:r>
              <a:rPr lang="ru-RU" sz="24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95 ; 2-скоростной дисковод </a:t>
            </a:r>
            <a:r>
              <a:rPr lang="en-US" sz="24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CD</a:t>
            </a:r>
            <a:r>
              <a:rPr lang="ru-RU" sz="24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sz="24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ROM </a:t>
            </a:r>
            <a:r>
              <a:rPr lang="ru-RU" sz="24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; видеокарта  </a:t>
            </a:r>
            <a:r>
              <a:rPr lang="en-US" sz="24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SVGA</a:t>
            </a:r>
            <a:r>
              <a:rPr lang="ru-RU" sz="24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256 </a:t>
            </a:r>
            <a:r>
              <a:rPr lang="ru-RU" sz="2400" b="1" dirty="0" err="1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цв</a:t>
            </a:r>
            <a:r>
              <a:rPr lang="ru-RU" sz="24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. ; </a:t>
            </a:r>
            <a:r>
              <a:rPr lang="ru-RU" sz="2400" b="1" dirty="0" err="1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зв</a:t>
            </a:r>
            <a:r>
              <a:rPr lang="ru-RU" sz="24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. карта 16 бит стандарта </a:t>
            </a:r>
            <a:r>
              <a:rPr lang="en-US" sz="24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MPC </a:t>
            </a:r>
            <a:r>
              <a:rPr lang="ru-RU" sz="24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; </a:t>
            </a:r>
            <a:r>
              <a:rPr lang="ru-RU" sz="2400" b="1" dirty="0" err="1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стереоколонки</a:t>
            </a:r>
            <a:r>
              <a:rPr lang="ru-RU" sz="24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или наушники.</a:t>
            </a:r>
          </a:p>
          <a:p>
            <a:pPr algn="l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400" b="1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При составлении описания на удаленный ресурс обязательно приводят примечание о режиме доступа (примечание о системных требованиях в этом случае не составляют).</a:t>
            </a:r>
          </a:p>
          <a:p>
            <a:pPr algn="l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	Примечание начинают словами „</a:t>
            </a:r>
            <a:r>
              <a:rPr lang="uk-UA" sz="2400" b="1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Р</a:t>
            </a:r>
            <a:r>
              <a:rPr lang="ru-RU" sz="2400" b="1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ежим доступа”.</a:t>
            </a:r>
          </a:p>
          <a:p>
            <a:pPr marL="342900" indent="-342900" algn="l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400" b="1" dirty="0">
                <a:solidFill>
                  <a:srgbClr val="00B05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     </a:t>
            </a:r>
            <a:r>
              <a:rPr lang="uk-UA" sz="2400" b="1" dirty="0">
                <a:solidFill>
                  <a:srgbClr val="00B05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Р</a:t>
            </a:r>
            <a:r>
              <a:rPr lang="ru-RU" sz="2400" b="1" dirty="0">
                <a:solidFill>
                  <a:srgbClr val="00B05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ежим доступа: </a:t>
            </a:r>
            <a:r>
              <a:rPr lang="en-US" sz="2400" b="1" dirty="0">
                <a:solidFill>
                  <a:schemeClr val="bg2">
                    <a:lumMod val="75000"/>
                  </a:schemeClr>
                </a:solidFill>
                <a:latin typeface="Times New Roman" pitchFamily="18" charset="0"/>
                <a:ea typeface="+mn-ea"/>
                <a:cs typeface="Times New Roman" pitchFamily="18" charset="0"/>
                <a:hlinkClick r:id="rId2"/>
              </a:rPr>
              <a:t>http</a:t>
            </a:r>
            <a:r>
              <a:rPr lang="ru-RU" sz="2400" b="1" dirty="0">
                <a:solidFill>
                  <a:schemeClr val="bg2">
                    <a:lumMod val="75000"/>
                  </a:schemeClr>
                </a:solidFill>
                <a:latin typeface="Times New Roman" pitchFamily="18" charset="0"/>
                <a:ea typeface="+mn-ea"/>
                <a:cs typeface="Times New Roman" pitchFamily="18" charset="0"/>
                <a:hlinkClick r:id="rId2"/>
              </a:rPr>
              <a:t>://</a:t>
            </a:r>
            <a:r>
              <a:rPr lang="en-US" sz="2400" b="1" dirty="0">
                <a:solidFill>
                  <a:schemeClr val="bg2">
                    <a:lumMod val="75000"/>
                  </a:schemeClr>
                </a:solidFill>
                <a:latin typeface="Times New Roman" pitchFamily="18" charset="0"/>
                <a:ea typeface="+mn-ea"/>
                <a:cs typeface="Times New Roman" pitchFamily="18" charset="0"/>
                <a:hlinkClick r:id="rId2"/>
              </a:rPr>
              <a:t>www</a:t>
            </a:r>
            <a:r>
              <a:rPr lang="ru-RU" sz="2400" b="1" dirty="0">
                <a:solidFill>
                  <a:schemeClr val="bg2">
                    <a:lumMod val="75000"/>
                  </a:schemeClr>
                </a:solidFill>
                <a:latin typeface="Times New Roman" pitchFamily="18" charset="0"/>
                <a:ea typeface="+mn-ea"/>
                <a:cs typeface="Times New Roman" pitchFamily="18" charset="0"/>
                <a:hlinkClick r:id="rId2"/>
              </a:rPr>
              <a:t>.</a:t>
            </a:r>
            <a:r>
              <a:rPr lang="en-US" sz="2400" b="1" dirty="0">
                <a:solidFill>
                  <a:schemeClr val="bg2">
                    <a:lumMod val="75000"/>
                  </a:schemeClr>
                </a:solidFill>
                <a:latin typeface="Times New Roman" pitchFamily="18" charset="0"/>
                <a:ea typeface="+mn-ea"/>
                <a:cs typeface="Times New Roman" pitchFamily="18" charset="0"/>
                <a:hlinkClick r:id="rId2"/>
              </a:rPr>
              <a:t>un</a:t>
            </a:r>
            <a:r>
              <a:rPr lang="ru-RU" sz="2400" b="1" dirty="0">
                <a:solidFill>
                  <a:schemeClr val="bg2">
                    <a:lumMod val="75000"/>
                  </a:schemeClr>
                </a:solidFill>
                <a:latin typeface="Times New Roman" pitchFamily="18" charset="0"/>
                <a:ea typeface="+mn-ea"/>
                <a:cs typeface="Times New Roman" pitchFamily="18" charset="0"/>
                <a:hlinkClick r:id="rId2"/>
              </a:rPr>
              <a:t>.</a:t>
            </a:r>
            <a:r>
              <a:rPr lang="en-US" sz="2400" b="1" dirty="0">
                <a:solidFill>
                  <a:schemeClr val="bg2">
                    <a:lumMod val="75000"/>
                  </a:schemeClr>
                </a:solidFill>
                <a:latin typeface="Times New Roman" pitchFamily="18" charset="0"/>
                <a:ea typeface="+mn-ea"/>
                <a:cs typeface="Times New Roman" pitchFamily="18" charset="0"/>
                <a:hlinkClick r:id="rId2"/>
              </a:rPr>
              <a:t>org</a:t>
            </a:r>
            <a:endParaRPr lang="ru-RU" sz="2400" b="1" dirty="0">
              <a:solidFill>
                <a:schemeClr val="bg2">
                  <a:lumMod val="75000"/>
                </a:schemeClr>
              </a:solidFill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algn="l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	Обязательным является примечание об источнике основного заглавия:</a:t>
            </a:r>
          </a:p>
          <a:p>
            <a:pPr marL="342900" indent="-342900" algn="l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400" b="1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    </a:t>
            </a:r>
            <a:r>
              <a:rPr lang="ru-RU" sz="2400" b="1" dirty="0" err="1">
                <a:solidFill>
                  <a:srgbClr val="00B05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загл</a:t>
            </a:r>
            <a:r>
              <a:rPr lang="ru-RU" sz="2400" b="1" dirty="0">
                <a:solidFill>
                  <a:srgbClr val="00B05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. с титул. экрана;</a:t>
            </a:r>
          </a:p>
          <a:p>
            <a:pPr marL="342900" indent="-342900" algn="l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400" b="1" dirty="0">
                <a:solidFill>
                  <a:srgbClr val="00B05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    </a:t>
            </a:r>
            <a:r>
              <a:rPr lang="ru-RU" sz="2400" b="1" dirty="0" err="1">
                <a:solidFill>
                  <a:srgbClr val="00B05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загл</a:t>
            </a:r>
            <a:r>
              <a:rPr lang="ru-RU" sz="2400" b="1" dirty="0">
                <a:solidFill>
                  <a:srgbClr val="00B05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. с контейнера.</a:t>
            </a:r>
          </a:p>
          <a:p>
            <a:pPr algn="l" fontAlgn="auto">
              <a:spcAft>
                <a:spcPts val="0"/>
              </a:spcAft>
              <a:defRPr/>
            </a:pPr>
            <a:endParaRPr lang="ru-RU" sz="2800" b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18913667"/>
      </p:ext>
    </p:extLst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Заголовок 1"/>
          <p:cNvSpPr txBox="1">
            <a:spLocks/>
          </p:cNvSpPr>
          <p:nvPr/>
        </p:nvSpPr>
        <p:spPr bwMode="auto">
          <a:xfrm>
            <a:off x="468313" y="274638"/>
            <a:ext cx="8351837" cy="6394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ru-RU" sz="3200" b="1">
                <a:solidFill>
                  <a:srgbClr val="558ED5"/>
                </a:solidFill>
                <a:latin typeface="Times New Roman" pitchFamily="18" charset="0"/>
                <a:cs typeface="Times New Roman" pitchFamily="18" charset="0"/>
              </a:rPr>
              <a:t>Пример</a:t>
            </a:r>
            <a:r>
              <a:rPr lang="ru-RU" sz="3200">
                <a:solidFill>
                  <a:srgbClr val="558ED5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>
                <a:solidFill>
                  <a:srgbClr val="558ED5"/>
                </a:solidFill>
                <a:latin typeface="Times New Roman" pitchFamily="18" charset="0"/>
                <a:cs typeface="Times New Roman" pitchFamily="18" charset="0"/>
              </a:rPr>
              <a:t>описания</a:t>
            </a:r>
            <a:r>
              <a:rPr lang="ru-RU" sz="3200">
                <a:solidFill>
                  <a:srgbClr val="558ED5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>
                <a:solidFill>
                  <a:srgbClr val="558ED5"/>
                </a:solidFill>
                <a:latin typeface="Times New Roman" pitchFamily="18" charset="0"/>
                <a:cs typeface="Times New Roman" pitchFamily="18" charset="0"/>
              </a:rPr>
              <a:t>электронного локального</a:t>
            </a:r>
            <a:r>
              <a:rPr lang="ru-RU" sz="3200">
                <a:solidFill>
                  <a:srgbClr val="558ED5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>
                <a:solidFill>
                  <a:srgbClr val="558ED5"/>
                </a:solidFill>
                <a:latin typeface="Times New Roman" pitchFamily="18" charset="0"/>
                <a:cs typeface="Times New Roman" pitchFamily="18" charset="0"/>
              </a:rPr>
              <a:t>ресурса</a:t>
            </a:r>
          </a:p>
          <a:p>
            <a:pPr>
              <a:spcBef>
                <a:spcPct val="20000"/>
              </a:spcBef>
            </a:pPr>
            <a:r>
              <a:rPr lang="ru-RU" sz="3000" b="1">
                <a:solidFill>
                  <a:srgbClr val="558ED5"/>
                </a:solidFill>
                <a:latin typeface="Times New Roman" pitchFamily="18" charset="0"/>
                <a:cs typeface="Times New Roman" pitchFamily="18" charset="0"/>
              </a:rPr>
              <a:t>Локальный ресурс </a:t>
            </a:r>
            <a:r>
              <a:rPr lang="ru-RU" sz="3000">
                <a:solidFill>
                  <a:srgbClr val="558ED5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spcBef>
                <a:spcPct val="20000"/>
              </a:spcBef>
              <a:buFont typeface="Arial" charset="0"/>
              <a:buChar char="•"/>
            </a:pPr>
            <a:r>
              <a:rPr lang="ru-RU" sz="3000" b="1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Большая энциклопедия Кирилла и Мефодия, 2000 [Электронный ресурс]. – Электрон. дан. – М. : Кирилл и Мефодий : Большая Рос. энцикл., 2000. – 2 электрон. опт. диска (</a:t>
            </a:r>
            <a:r>
              <a:rPr lang="en-US" sz="3000" b="1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CD</a:t>
            </a:r>
            <a:r>
              <a:rPr lang="ru-RU" sz="3000" b="1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sz="3000" b="1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ROM</a:t>
            </a:r>
            <a:r>
              <a:rPr lang="ru-RU" sz="3000" b="1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) : зв., цв.+ рук. пользователя (16 с.). – Систем. требования: </a:t>
            </a:r>
            <a:r>
              <a:rPr lang="en-US" sz="3000" b="1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Pentium </a:t>
            </a:r>
            <a:r>
              <a:rPr lang="ru-RU" sz="3000" b="1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; 8 Мб ОЗУ ; </a:t>
            </a:r>
            <a:r>
              <a:rPr lang="en-US" sz="3000" b="1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MS Windows</a:t>
            </a:r>
            <a:r>
              <a:rPr lang="ru-RU" sz="3000" b="1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95/98/</a:t>
            </a:r>
            <a:r>
              <a:rPr lang="en-US" sz="3000" b="1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NT </a:t>
            </a:r>
            <a:r>
              <a:rPr lang="ru-RU" sz="3000" b="1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; 4-скоростной дисковод </a:t>
            </a:r>
            <a:r>
              <a:rPr lang="en-US" sz="3000" b="1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CD</a:t>
            </a:r>
            <a:r>
              <a:rPr lang="ru-RU" sz="3000" b="1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sz="3000" b="1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ROM </a:t>
            </a:r>
            <a:r>
              <a:rPr lang="ru-RU" sz="3000" b="1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; </a:t>
            </a:r>
            <a:r>
              <a:rPr lang="en-US" sz="3000" b="1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SVGA</a:t>
            </a:r>
            <a:r>
              <a:rPr lang="ru-RU" sz="3000" b="1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-видеокарта (800Х600, 65536 цв.) ; 16 бит. зв. карта ; мышь.</a:t>
            </a:r>
            <a:r>
              <a:rPr lang="ru-RU" sz="3200" b="1">
                <a:solidFill>
                  <a:srgbClr val="558ED5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endParaRPr lang="ru-RU" sz="3200">
              <a:solidFill>
                <a:srgbClr val="558ED5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30115224"/>
      </p:ext>
    </p:extLst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Заголовок 1"/>
          <p:cNvSpPr txBox="1">
            <a:spLocks/>
          </p:cNvSpPr>
          <p:nvPr/>
        </p:nvSpPr>
        <p:spPr bwMode="auto">
          <a:xfrm>
            <a:off x="468313" y="260350"/>
            <a:ext cx="8229600" cy="6337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ru-RU" sz="3200" b="1">
                <a:solidFill>
                  <a:srgbClr val="558ED5"/>
                </a:solidFill>
                <a:latin typeface="Times New Roman" pitchFamily="18" charset="0"/>
                <a:cs typeface="Times New Roman" pitchFamily="18" charset="0"/>
              </a:rPr>
              <a:t>Пример</a:t>
            </a:r>
            <a:r>
              <a:rPr lang="ru-RU" sz="3200">
                <a:solidFill>
                  <a:srgbClr val="558ED5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>
                <a:solidFill>
                  <a:srgbClr val="558ED5"/>
                </a:solidFill>
                <a:latin typeface="Times New Roman" pitchFamily="18" charset="0"/>
                <a:cs typeface="Times New Roman" pitchFamily="18" charset="0"/>
              </a:rPr>
              <a:t>описания</a:t>
            </a:r>
            <a:r>
              <a:rPr lang="ru-RU" sz="3200">
                <a:solidFill>
                  <a:srgbClr val="558ED5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>
                <a:solidFill>
                  <a:srgbClr val="558ED5"/>
                </a:solidFill>
                <a:latin typeface="Times New Roman" pitchFamily="18" charset="0"/>
                <a:cs typeface="Times New Roman" pitchFamily="18" charset="0"/>
              </a:rPr>
              <a:t>электронного ресурса</a:t>
            </a:r>
            <a:r>
              <a:rPr lang="ru-RU" sz="3200">
                <a:solidFill>
                  <a:srgbClr val="558ED5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>
                <a:solidFill>
                  <a:srgbClr val="558ED5"/>
                </a:solidFill>
                <a:latin typeface="Times New Roman" pitchFamily="18" charset="0"/>
                <a:cs typeface="Times New Roman" pitchFamily="18" charset="0"/>
              </a:rPr>
              <a:t>удаленного доступа:</a:t>
            </a:r>
          </a:p>
          <a:p>
            <a:pPr>
              <a:spcBef>
                <a:spcPct val="20000"/>
              </a:spcBef>
            </a:pPr>
            <a:r>
              <a:rPr lang="ru-RU" sz="3000" b="1">
                <a:solidFill>
                  <a:srgbClr val="558ED5"/>
                </a:solidFill>
                <a:latin typeface="Times New Roman" pitchFamily="18" charset="0"/>
                <a:cs typeface="Times New Roman" pitchFamily="18" charset="0"/>
              </a:rPr>
              <a:t>Удаленный</a:t>
            </a:r>
            <a:r>
              <a:rPr lang="ru-RU" sz="3000">
                <a:solidFill>
                  <a:srgbClr val="558ED5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000" b="1">
                <a:solidFill>
                  <a:srgbClr val="558ED5"/>
                </a:solidFill>
                <a:latin typeface="Times New Roman" pitchFamily="18" charset="0"/>
                <a:cs typeface="Times New Roman" pitchFamily="18" charset="0"/>
              </a:rPr>
              <a:t>ресурс (ресурс из Internet)</a:t>
            </a:r>
            <a:endParaRPr lang="ru-RU" sz="3000">
              <a:solidFill>
                <a:srgbClr val="558ED5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ct val="20000"/>
              </a:spcBef>
              <a:buFont typeface="Arial" charset="0"/>
              <a:buChar char="•"/>
            </a:pPr>
            <a:r>
              <a:rPr lang="uk-UA" sz="3000" b="1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Бібліотека і доступність інформації у сучасному світі: електронні ресурси в науці, культурі та освіті : (підсумки 10-ї Міжнар. конф. “</a:t>
            </a:r>
            <a:r>
              <a:rPr lang="ru-RU" sz="3000" b="1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Крим-2003</a:t>
            </a:r>
            <a:r>
              <a:rPr lang="uk-UA" sz="3000" b="1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”) [Електронній ресурс] / Л. Й. Костенко, А. О. Чекмарьов, А. Г. Бровкін, І. А. Павлуша // Бібліотечний вісник. – 2003. – № 4. – С. 43. – Режим доступу до </a:t>
            </a:r>
            <a:r>
              <a:rPr lang="ru-RU" sz="3000" b="1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журн.: </a:t>
            </a:r>
            <a:r>
              <a:rPr lang="uk-UA" sz="3000" b="1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http://www.nbuv.gov.ua/articles/2003/03klinko.htm.</a:t>
            </a:r>
            <a:r>
              <a:rPr lang="ru-RU" sz="3200" b="1">
                <a:solidFill>
                  <a:srgbClr val="558ED5"/>
                </a:solidFill>
                <a:latin typeface="Times New Roman" pitchFamily="18" charset="0"/>
                <a:cs typeface="Times New Roman" pitchFamily="18" charset="0"/>
              </a:rPr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4048889680"/>
      </p:ext>
    </p:extLst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457200" y="274638"/>
            <a:ext cx="8229600" cy="6323012"/>
          </a:xfrm>
          <a:prstGeom prst="rect">
            <a:avLst/>
          </a:prstGeom>
        </p:spPr>
        <p:txBody>
          <a:bodyPr anchor="ctr">
            <a:normAutofit fontScale="9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uk-UA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Составление</a:t>
            </a:r>
            <a:r>
              <a:rPr lang="uk-UA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библиографического</a:t>
            </a:r>
            <a:r>
              <a:rPr lang="uk-UA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списка</a:t>
            </a:r>
            <a:r>
              <a:rPr lang="uk-UA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литературы</a:t>
            </a:r>
            <a:endParaRPr lang="uk-UA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uk-UA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600" b="1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На основе предварительно подобранной литературы по заданной теме составляется библиографический список с простой структурой, называемый „Список использованных источников и литературы”.</a:t>
            </a:r>
          </a:p>
          <a:p>
            <a:pPr algn="l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ru-RU" sz="2600" b="1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	Главной особенностью данного списка является наличие определенной системы в расположении библиографических записей.</a:t>
            </a:r>
          </a:p>
          <a:p>
            <a:pPr algn="l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ru-RU" sz="2600" b="1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	Существует несколько способов группировки библиографических </a:t>
            </a:r>
            <a:r>
              <a:rPr lang="uk-UA" sz="2600" b="1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описаний</a:t>
            </a:r>
            <a:r>
              <a:rPr lang="ru-RU" sz="2600" b="1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 в списке литературы:</a:t>
            </a:r>
          </a:p>
          <a:p>
            <a:pPr marL="342900" indent="-342900" algn="l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600" b="1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    – алфавитный;</a:t>
            </a:r>
          </a:p>
          <a:p>
            <a:pPr marL="342900" indent="-342900" algn="l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600" b="1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    – систематический;</a:t>
            </a:r>
          </a:p>
          <a:p>
            <a:pPr marL="342900" indent="-342900" algn="l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600" b="1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    – хронологический.</a:t>
            </a:r>
          </a:p>
          <a:p>
            <a:pPr fontAlgn="auto">
              <a:spcAft>
                <a:spcPts val="0"/>
              </a:spcAft>
              <a:defRPr/>
            </a:pPr>
            <a:endParaRPr lang="ru-RU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25138655"/>
      </p:ext>
    </p:extLst>
  </p:cSld>
  <p:clrMapOvr>
    <a:masterClrMapping/>
  </p:clrMapOvr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250825" y="290513"/>
            <a:ext cx="8713788" cy="6480175"/>
          </a:xfrm>
          <a:prstGeom prst="rect">
            <a:avLst/>
          </a:prstGeom>
        </p:spPr>
        <p:txBody>
          <a:bodyPr anchor="ctr">
            <a:normAutofit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fontAlgn="auto">
              <a:spcAft>
                <a:spcPts val="0"/>
              </a:spcAft>
              <a:defRPr/>
            </a:pPr>
            <a:r>
              <a:rPr lang="ru-RU" sz="2400" dirty="0" smtClean="0">
                <a:solidFill>
                  <a:sysClr val="windowText" lastClr="000000"/>
                </a:solidFill>
                <a:latin typeface="Calibri"/>
              </a:rPr>
              <a:t>	</a:t>
            </a:r>
            <a:r>
              <a:rPr lang="ru-RU" sz="2900" b="1" dirty="0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Деление это условно, так как любой выбранный порядок, получивший свое название по преобладающему принципу размещения библиографических </a:t>
            </a:r>
            <a:r>
              <a:rPr lang="uk-UA" sz="2900" b="1" dirty="0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описаний</a:t>
            </a:r>
            <a:r>
              <a:rPr lang="ru-RU" sz="2900" b="1" dirty="0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, практически сочетает все названные способы.</a:t>
            </a:r>
          </a:p>
          <a:p>
            <a:pPr algn="l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ru-RU" sz="2900" b="1" dirty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900" b="1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В  </a:t>
            </a:r>
            <a:r>
              <a:rPr lang="ru-RU" sz="2900" b="1" u="sng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алфавитном списке  </a:t>
            </a:r>
            <a:r>
              <a:rPr lang="ru-RU" sz="2900" b="1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библиографические </a:t>
            </a:r>
            <a:r>
              <a:rPr lang="uk-UA" sz="2900" b="1" dirty="0" err="1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описания</a:t>
            </a:r>
            <a:r>
              <a:rPr lang="ru-RU" sz="2900" b="1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 располагаются по алфавиту авторов (фамилии соавторов во внимание не принимаются) или заглавий произведений, если авторов более трех.</a:t>
            </a:r>
          </a:p>
          <a:p>
            <a:pPr algn="l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ru-RU" sz="2900" b="1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	При необходимости библиографические </a:t>
            </a:r>
            <a:r>
              <a:rPr lang="uk-UA" sz="2900" b="1" dirty="0" err="1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описания</a:t>
            </a:r>
            <a:r>
              <a:rPr lang="ru-RU" sz="2900" b="1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 группируются по разделам: источники и использованная литература. Разделы не получают заглавия в списке, а отделяются друг от друга интервалом.</a:t>
            </a:r>
          </a:p>
          <a:p>
            <a:pPr algn="l" fontAlgn="auto">
              <a:spcAft>
                <a:spcPts val="0"/>
              </a:spcAft>
              <a:defRPr/>
            </a:pPr>
            <a:endParaRPr lang="ru-RU" sz="2900" b="1" dirty="0">
              <a:solidFill>
                <a:sysClr val="windowText" lastClr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37694242"/>
      </p:ext>
    </p:extLst>
  </p:cSld>
  <p:clrMapOvr>
    <a:masterClrMapping/>
  </p:clrMapOvr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468313" y="260350"/>
            <a:ext cx="8218487" cy="6481763"/>
          </a:xfrm>
          <a:prstGeom prst="rect">
            <a:avLst/>
          </a:prstGeom>
        </p:spPr>
        <p:txBody>
          <a:bodyPr anchor="ctr">
            <a:normAutofit fontScale="900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fontAlgn="auto">
              <a:spcAft>
                <a:spcPts val="0"/>
              </a:spcAft>
              <a:defRPr/>
            </a:pPr>
            <a:r>
              <a:rPr lang="ru-RU" sz="2800" dirty="0" smtClean="0">
                <a:solidFill>
                  <a:sysClr val="windowText" lastClr="000000"/>
                </a:solidFill>
                <a:latin typeface="Calibri"/>
              </a:rPr>
              <a:t>	</a:t>
            </a:r>
            <a:r>
              <a:rPr lang="ru-RU" sz="2800" b="1" dirty="0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Библиографические описания документов (книг, статей, рецензий и др.) располагаются в общем алфавитном ряду. Работы авторов-однофамильцев ставятся в алфавите их инициалов. Произведения одного автора – в алфавите заглавий книг и статей.</a:t>
            </a:r>
            <a:br>
              <a:rPr lang="ru-RU" sz="2800" b="1" dirty="0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	Если в список входит литература на разных языках, то документы располагают в такой последовательности:</a:t>
            </a:r>
            <a:br>
              <a:rPr lang="ru-RU" sz="2800" b="1" dirty="0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    – на русском языке;</a:t>
            </a:r>
            <a:br>
              <a:rPr lang="ru-RU" sz="2800" b="1" dirty="0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    – на языках с кириллическим алфавитом;</a:t>
            </a:r>
            <a:br>
              <a:rPr lang="ru-RU" sz="2800" b="1" dirty="0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    – на языках с латинским алфавитом.</a:t>
            </a:r>
          </a:p>
          <a:p>
            <a:pPr algn="just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800" b="1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В </a:t>
            </a:r>
            <a:r>
              <a:rPr lang="ru-RU" sz="2800" b="1" u="sng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систематическом списке</a:t>
            </a:r>
            <a:r>
              <a:rPr lang="ru-RU" sz="2800" b="1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 рубрики располагаются в логической последовательности, которая чаще всего отражает структуру научной работы в соответствии с принятой системой классификации. Внутри рубрик соблюдают алфавитное размещение библиографических </a:t>
            </a:r>
            <a:r>
              <a:rPr lang="uk-UA" sz="2800" b="1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описаний</a:t>
            </a:r>
            <a:r>
              <a:rPr lang="ru-RU" sz="2800" b="1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.</a:t>
            </a:r>
          </a:p>
          <a:p>
            <a:pPr algn="l" fontAlgn="auto">
              <a:spcAft>
                <a:spcPts val="0"/>
              </a:spcAft>
              <a:defRPr/>
            </a:pPr>
            <a:endParaRPr lang="ru-RU" sz="2800" b="1" dirty="0">
              <a:solidFill>
                <a:sysClr val="windowText" lastClr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38312017"/>
      </p:ext>
    </p:extLst>
  </p:cSld>
  <p:clrMapOvr>
    <a:masterClrMapping/>
  </p:clrMapOvr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457200" y="188913"/>
            <a:ext cx="8229600" cy="639445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fontAlgn="auto">
              <a:spcAft>
                <a:spcPts val="0"/>
              </a:spcAft>
              <a:defRPr/>
            </a:pPr>
            <a:r>
              <a:rPr lang="ru-RU" sz="2800" dirty="0" smtClean="0">
                <a:solidFill>
                  <a:sysClr val="windowText" lastClr="000000"/>
                </a:solidFill>
                <a:latin typeface="Calibri"/>
              </a:rPr>
              <a:t>	</a:t>
            </a:r>
            <a:r>
              <a:rPr lang="ru-RU" sz="2800" b="1" dirty="0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800" b="1" u="sng" dirty="0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хронологическом библиографическом списке </a:t>
            </a:r>
            <a:r>
              <a:rPr lang="ru-RU" sz="2800" b="1" dirty="0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библиографические </a:t>
            </a:r>
            <a:r>
              <a:rPr lang="uk-UA" sz="2800" b="1" dirty="0" err="1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описания</a:t>
            </a:r>
            <a:r>
              <a:rPr lang="ru-RU" sz="2800" b="1" dirty="0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 располагаются </a:t>
            </a:r>
            <a:r>
              <a:rPr lang="uk-UA" sz="2800" b="1" dirty="0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по</a:t>
            </a:r>
            <a:r>
              <a:rPr lang="ru-RU" sz="2800" b="1" dirty="0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 хронологии выхода в свет и по датам написания отражаемых документов</a:t>
            </a:r>
            <a:r>
              <a:rPr lang="ru-RU" sz="2800" dirty="0" smtClean="0">
                <a:solidFill>
                  <a:sysClr val="windowText" lastClr="000000"/>
                </a:solidFill>
                <a:latin typeface="Calibri"/>
              </a:rPr>
              <a:t>.</a:t>
            </a:r>
          </a:p>
          <a:p>
            <a:pPr algn="l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ru-RU" sz="2800" dirty="0">
                <a:solidFill>
                  <a:sysClr val="windowText" lastClr="000000"/>
                </a:solidFill>
                <a:latin typeface="Calibri"/>
              </a:rPr>
              <a:t>	</a:t>
            </a:r>
            <a:r>
              <a:rPr lang="ru-RU" sz="2600" b="1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Хронологическое расположение библиографических описаний документов чаще всего применяется в разделе “Источники”.</a:t>
            </a:r>
          </a:p>
          <a:p>
            <a:pPr algn="l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ru-RU" sz="2600" b="1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	При оформлении списка литературы к курсовой или дипломной работе необходимо соблюдать правила </a:t>
            </a:r>
            <a:r>
              <a:rPr lang="uk-UA" sz="2600" b="1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ДСТУ </a:t>
            </a:r>
            <a:r>
              <a:rPr lang="ru-RU" sz="2600" b="1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ГОСТ 7.1</a:t>
            </a:r>
            <a:r>
              <a:rPr lang="uk-UA" sz="2600" b="1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:</a:t>
            </a:r>
            <a:r>
              <a:rPr lang="ru-RU" sz="2600" b="1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200</a:t>
            </a:r>
            <a:r>
              <a:rPr lang="uk-UA" sz="2600" b="1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6</a:t>
            </a:r>
            <a:r>
              <a:rPr lang="ru-RU" sz="2600" b="1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 “</a:t>
            </a:r>
            <a:r>
              <a:rPr lang="uk-UA" sz="2600" b="1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Система стандартів з інформації, бібліотечної та видавничої справи. Бібліографічний опис. Загальні вимоги та правила складання</a:t>
            </a:r>
            <a:r>
              <a:rPr lang="ru-RU" sz="2600" b="1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”, который обеспечивает единообразие библиографических описаний</a:t>
            </a:r>
            <a:r>
              <a:rPr lang="ru-RU" sz="2600" b="1" dirty="0" smtClean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.</a:t>
            </a:r>
            <a:endParaRPr lang="ru-RU" sz="2800" dirty="0">
              <a:solidFill>
                <a:sysClr val="windowText" lastClr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514011075"/>
      </p:ext>
    </p:extLst>
  </p:cSld>
  <p:clrMapOvr>
    <a:masterClrMapping/>
  </p:clrMapOvr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457200" y="274638"/>
            <a:ext cx="8229600" cy="6323012"/>
          </a:xfrm>
          <a:prstGeom prst="rect">
            <a:avLst/>
          </a:prstGeom>
        </p:spPr>
        <p:txBody>
          <a:bodyPr anchor="ctr">
            <a:normAutofit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Библиографические ссылки</a:t>
            </a:r>
          </a:p>
          <a:p>
            <a:pPr algn="l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800" b="1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Важной частью библиографического аппарата научной работы являются </a:t>
            </a:r>
            <a:r>
              <a:rPr lang="ru-RU" sz="2800" b="1" u="sng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ссылки</a:t>
            </a:r>
            <a:r>
              <a:rPr lang="ru-RU" sz="2800" b="1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. </a:t>
            </a:r>
            <a:r>
              <a:rPr lang="ru-RU" sz="2800" b="1" dirty="0">
                <a:solidFill>
                  <a:srgbClr val="0070C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Библиографическая ссылка</a:t>
            </a:r>
            <a:r>
              <a:rPr lang="ru-RU" sz="2800" b="1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 – это совокупность библиографических сведений о цитируемом, рассматриваемом или упоминаемом в тексте научной работы документе</a:t>
            </a:r>
            <a:r>
              <a:rPr lang="uk-UA" sz="2800" b="1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 (книги</a:t>
            </a:r>
            <a:r>
              <a:rPr lang="ru-RU" sz="2800" b="1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,</a:t>
            </a:r>
            <a:r>
              <a:rPr lang="uk-UA" sz="2800" b="1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r>
              <a:rPr lang="uk-UA" sz="2800" b="1" dirty="0" err="1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статьи</a:t>
            </a:r>
            <a:r>
              <a:rPr lang="uk-UA" sz="2800" b="1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 и др.),</a:t>
            </a:r>
            <a:r>
              <a:rPr lang="ru-RU" sz="2800" b="1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 необходимых и достаточных для его идентификации и поиска. Ссылки необходимы при цитировании, заимствовании материала из других источников, при упоминании или анализе работ того или иного автора, при необходимости адресовать читателя к трудам, в которых рассматривается данный вопрос</a:t>
            </a:r>
            <a:r>
              <a:rPr lang="ru-RU" sz="2800" b="1" dirty="0" smtClean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.</a:t>
            </a:r>
            <a:endParaRPr lang="ru-RU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8060021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836613"/>
            <a:ext cx="8229600" cy="4895850"/>
          </a:xfrm>
        </p:spPr>
        <p:txBody>
          <a:bodyPr>
            <a:normAutofit fontScale="90000"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tx1">
                    <a:alpha val="100000"/>
                  </a:schemeClr>
                </a:solidFill>
              </a:rPr>
              <a:t>	      По </a:t>
            </a:r>
            <a:r>
              <a:rPr lang="ru-RU" b="1" dirty="0">
                <a:solidFill>
                  <a:schemeClr val="tx1">
                    <a:alpha val="100000"/>
                  </a:schemeClr>
                </a:solidFill>
              </a:rPr>
              <a:t>целевому назначению: </a:t>
            </a:r>
            <a:r>
              <a:rPr lang="ru-RU" b="1" dirty="0" smtClean="0">
                <a:solidFill>
                  <a:schemeClr val="tx1">
                    <a:alpha val="100000"/>
                  </a:schemeClr>
                </a:solidFill>
              </a:rPr>
              <a:t/>
            </a:r>
            <a:br>
              <a:rPr lang="ru-RU" b="1" dirty="0" smtClean="0">
                <a:solidFill>
                  <a:schemeClr val="tx1">
                    <a:alpha val="100000"/>
                  </a:schemeClr>
                </a:solidFill>
              </a:rPr>
            </a:br>
            <a:r>
              <a:rPr lang="ru-RU" dirty="0">
                <a:solidFill>
                  <a:schemeClr val="tx1">
                    <a:alpha val="100000"/>
                  </a:schemeClr>
                </a:solidFill>
              </a:rPr>
              <a:t/>
            </a:r>
            <a:br>
              <a:rPr lang="ru-RU" dirty="0">
                <a:solidFill>
                  <a:schemeClr val="tx1">
                    <a:alpha val="100000"/>
                  </a:schemeClr>
                </a:solidFill>
              </a:rPr>
            </a:br>
            <a:r>
              <a:rPr lang="ru-RU" dirty="0" smtClean="0">
                <a:solidFill>
                  <a:schemeClr val="tx1">
                    <a:alpha val="100000"/>
                  </a:schemeClr>
                </a:solidFill>
              </a:rPr>
              <a:t>	а</a:t>
            </a:r>
            <a:r>
              <a:rPr lang="ru-RU" dirty="0">
                <a:solidFill>
                  <a:schemeClr val="tx1">
                    <a:alpha val="100000"/>
                  </a:schemeClr>
                </a:solidFill>
              </a:rPr>
              <a:t>) </a:t>
            </a:r>
            <a:r>
              <a:rPr lang="ru-RU" u="sng" dirty="0">
                <a:solidFill>
                  <a:schemeClr val="tx1">
                    <a:alpha val="100000"/>
                  </a:schemeClr>
                </a:solidFill>
              </a:rPr>
              <a:t>научно-вспомогательные</a:t>
            </a:r>
            <a:r>
              <a:rPr lang="ru-RU" dirty="0">
                <a:solidFill>
                  <a:schemeClr val="tx1">
                    <a:alpha val="100000"/>
                  </a:schemeClr>
                </a:solidFill>
              </a:rPr>
              <a:t>, которые отражают литературу в помощь научной и профессионально-производственной деятельности; </a:t>
            </a:r>
            <a:br>
              <a:rPr lang="ru-RU" dirty="0">
                <a:solidFill>
                  <a:schemeClr val="tx1">
                    <a:alpha val="100000"/>
                  </a:schemeClr>
                </a:solidFill>
              </a:rPr>
            </a:br>
            <a:r>
              <a:rPr lang="ru-RU" dirty="0" smtClean="0">
                <a:solidFill>
                  <a:schemeClr val="tx1">
                    <a:alpha val="100000"/>
                  </a:schemeClr>
                </a:solidFill>
              </a:rPr>
              <a:t>	б</a:t>
            </a:r>
            <a:r>
              <a:rPr lang="ru-RU" dirty="0">
                <a:solidFill>
                  <a:schemeClr val="tx1">
                    <a:alpha val="100000"/>
                  </a:schemeClr>
                </a:solidFill>
              </a:rPr>
              <a:t>) </a:t>
            </a:r>
            <a:r>
              <a:rPr lang="ru-RU" u="sng" dirty="0">
                <a:solidFill>
                  <a:schemeClr val="tx1">
                    <a:alpha val="100000"/>
                  </a:schemeClr>
                </a:solidFill>
              </a:rPr>
              <a:t>рекомендательные</a:t>
            </a:r>
            <a:r>
              <a:rPr lang="ru-RU" dirty="0">
                <a:solidFill>
                  <a:schemeClr val="tx1">
                    <a:alpha val="100000"/>
                  </a:schemeClr>
                </a:solidFill>
              </a:rPr>
              <a:t> – предназначенные для широкого круга читателей, в помощь самообразованию</a:t>
            </a:r>
            <a:r>
              <a:rPr lang="ru-RU" dirty="0" smtClean="0">
                <a:solidFill>
                  <a:schemeClr val="tx1">
                    <a:alpha val="100000"/>
                  </a:schemeClr>
                </a:solidFill>
              </a:rPr>
              <a:t>.</a:t>
            </a:r>
            <a:br>
              <a:rPr lang="ru-RU" dirty="0" smtClean="0">
                <a:solidFill>
                  <a:schemeClr val="tx1">
                    <a:alpha val="100000"/>
                  </a:schemeClr>
                </a:solidFill>
              </a:rPr>
            </a:br>
            <a:endParaRPr lang="ru-RU" dirty="0">
              <a:solidFill>
                <a:schemeClr val="tx1">
                  <a:alpha val="10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6349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395288" y="188913"/>
            <a:ext cx="8302625" cy="6480175"/>
          </a:xfrm>
          <a:prstGeom prst="rect">
            <a:avLst/>
          </a:prstGeom>
        </p:spPr>
        <p:txBody>
          <a:bodyPr anchor="ctr">
            <a:normAutofit fontScale="900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fontAlgn="auto">
              <a:spcAft>
                <a:spcPts val="0"/>
              </a:spcAft>
              <a:defRPr/>
            </a:pPr>
            <a:r>
              <a:rPr lang="ru-RU" sz="2800" dirty="0" smtClean="0">
                <a:solidFill>
                  <a:sysClr val="windowText" lastClr="000000"/>
                </a:solidFill>
                <a:latin typeface="Calibri"/>
              </a:rPr>
              <a:t>	</a:t>
            </a:r>
            <a:r>
              <a:rPr lang="ru-RU" sz="2800" b="1" dirty="0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Библиографические ссылки оформляются согласно ГОСТу 7.1–84 “Библиографическое описание документа”.</a:t>
            </a:r>
            <a:r>
              <a:rPr lang="uk-UA" sz="2800" b="1" dirty="0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uk-UA" sz="2800" b="1" dirty="0" err="1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зависимости</a:t>
            </a:r>
            <a:r>
              <a:rPr lang="uk-UA" sz="2800" b="1" dirty="0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 от </a:t>
            </a:r>
            <a:r>
              <a:rPr lang="uk-UA" sz="2800" b="1" dirty="0" err="1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места</a:t>
            </a:r>
            <a:r>
              <a:rPr lang="uk-UA" sz="2800" b="1" dirty="0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800" b="1" dirty="0" err="1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расположения</a:t>
            </a:r>
            <a:r>
              <a:rPr lang="uk-UA" sz="2800" b="1" dirty="0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800" b="1" dirty="0" err="1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различают</a:t>
            </a:r>
            <a:r>
              <a:rPr lang="uk-UA" sz="2800" b="1" dirty="0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800" b="1" dirty="0" err="1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такие</a:t>
            </a:r>
            <a:r>
              <a:rPr lang="uk-UA" sz="2800" b="1" dirty="0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800" b="1" dirty="0" err="1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виды</a:t>
            </a:r>
            <a:r>
              <a:rPr lang="uk-UA" sz="2800" b="1" dirty="0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800" b="1" dirty="0" err="1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ссылок</a:t>
            </a:r>
            <a:r>
              <a:rPr lang="uk-UA" sz="2800" b="1" dirty="0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2800" b="1" dirty="0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     – </a:t>
            </a:r>
            <a:r>
              <a:rPr lang="ru-RU" sz="2800" b="1" dirty="0" err="1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внутритекстовые</a:t>
            </a:r>
            <a:r>
              <a:rPr lang="ru-RU" sz="2800" b="1" dirty="0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;</a:t>
            </a:r>
            <a:br>
              <a:rPr lang="ru-RU" sz="2800" b="1" dirty="0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     – подстрочные; </a:t>
            </a:r>
            <a:br>
              <a:rPr lang="ru-RU" sz="2800" b="1" dirty="0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     – ссылки на список литературы; </a:t>
            </a:r>
            <a:br>
              <a:rPr lang="ru-RU" sz="2800" b="1" dirty="0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     – комбинированные. </a:t>
            </a:r>
          </a:p>
          <a:p>
            <a:pPr algn="l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700" b="1" dirty="0">
                <a:solidFill>
                  <a:srgbClr val="1F497D">
                    <a:lumMod val="60000"/>
                    <a:lumOff val="40000"/>
                  </a:srgbClr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 При цитировании необходимо соблюдать следующие правила: </a:t>
            </a:r>
            <a:endParaRPr lang="ru-RU" sz="2700" dirty="0">
              <a:solidFill>
                <a:srgbClr val="1F497D">
                  <a:lumMod val="60000"/>
                  <a:lumOff val="40000"/>
                </a:srgbClr>
              </a:solidFill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algn="l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ru-RU" sz="27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	</a:t>
            </a:r>
            <a:r>
              <a:rPr lang="ru-RU" sz="2700" b="1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1. Текст цитаты заключается в кавычки и приводится в той грамматической форме, в какой он дан в источнике, с сохранением особенностей авторского написания. </a:t>
            </a:r>
          </a:p>
          <a:p>
            <a:pPr algn="l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uk-UA" sz="2700" b="1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	2. В </a:t>
            </a:r>
            <a:r>
              <a:rPr lang="uk-UA" sz="2700" b="1" dirty="0" err="1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ссылках</a:t>
            </a:r>
            <a:r>
              <a:rPr lang="uk-UA" sz="2700" b="1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r>
              <a:rPr lang="uk-UA" sz="2700" b="1" dirty="0" err="1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обязательно</a:t>
            </a:r>
            <a:r>
              <a:rPr lang="uk-UA" sz="2700" b="1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r>
              <a:rPr lang="uk-UA" sz="2700" b="1" dirty="0" err="1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указывают</a:t>
            </a:r>
            <a:r>
              <a:rPr lang="uk-UA" sz="2700" b="1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r>
              <a:rPr lang="uk-UA" sz="2700" b="1" dirty="0" err="1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источники</a:t>
            </a:r>
            <a:r>
              <a:rPr lang="uk-UA" sz="2700" b="1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 цитат, т. е. </a:t>
            </a:r>
            <a:r>
              <a:rPr lang="uk-UA" sz="2700" b="1" dirty="0" err="1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работы</a:t>
            </a:r>
            <a:r>
              <a:rPr lang="uk-UA" sz="2700" b="1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, </a:t>
            </a:r>
            <a:r>
              <a:rPr lang="uk-UA" sz="2700" b="1" dirty="0" err="1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из</a:t>
            </a:r>
            <a:r>
              <a:rPr lang="uk-UA" sz="2700" b="1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r>
              <a:rPr lang="uk-UA" sz="2700" b="1" dirty="0" err="1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которых</a:t>
            </a:r>
            <a:r>
              <a:rPr lang="uk-UA" sz="2700" b="1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r>
              <a:rPr lang="uk-UA" sz="2700" b="1" dirty="0" err="1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берется</a:t>
            </a:r>
            <a:r>
              <a:rPr lang="uk-UA" sz="2700" b="1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 текст </a:t>
            </a:r>
            <a:r>
              <a:rPr lang="uk-UA" sz="2700" b="1" dirty="0" err="1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высказывания</a:t>
            </a:r>
            <a:r>
              <a:rPr lang="uk-UA" sz="2700" b="1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, </a:t>
            </a:r>
            <a:r>
              <a:rPr lang="uk-UA" sz="2700" b="1" dirty="0" err="1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отрывок</a:t>
            </a:r>
            <a:r>
              <a:rPr lang="uk-UA" sz="2700" b="1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r>
              <a:rPr lang="uk-UA" sz="2700" b="1" dirty="0" err="1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из</a:t>
            </a:r>
            <a:r>
              <a:rPr lang="uk-UA" sz="2700" b="1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r>
              <a:rPr lang="uk-UA" sz="2700" b="1" dirty="0" err="1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художественного</a:t>
            </a:r>
            <a:r>
              <a:rPr lang="uk-UA" sz="2700" b="1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r>
              <a:rPr lang="uk-UA" sz="2700" b="1" dirty="0" err="1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произведения</a:t>
            </a:r>
            <a:r>
              <a:rPr lang="uk-UA" sz="2700" b="1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 и т. д.</a:t>
            </a:r>
            <a:endParaRPr lang="ru-RU" sz="2500" b="1" dirty="0">
              <a:solidFill>
                <a:sysClr val="windowText" lastClr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94293301"/>
      </p:ext>
    </p:extLst>
  </p:cSld>
  <p:clrMapOvr>
    <a:masterClrMapping/>
  </p:clrMapOvr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250825" y="377825"/>
            <a:ext cx="8713788" cy="6480175"/>
          </a:xfrm>
          <a:prstGeom prst="rect">
            <a:avLst/>
          </a:prstGeom>
        </p:spPr>
        <p:txBody>
          <a:bodyPr anchor="ctr">
            <a:normAutofit fontScale="975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fontAlgn="auto">
              <a:spcAft>
                <a:spcPts val="0"/>
              </a:spcAft>
              <a:defRPr/>
            </a:pPr>
            <a:r>
              <a:rPr lang="ru-RU" sz="2800" dirty="0" smtClean="0">
                <a:solidFill>
                  <a:sysClr val="windowText" lastClr="000000"/>
                </a:solidFill>
                <a:latin typeface="Calibri"/>
              </a:rPr>
              <a:t>	</a:t>
            </a:r>
            <a:r>
              <a:rPr lang="ru-RU" sz="2700" b="1" dirty="0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3. Цитирование должно быть полным, без произвольного сокращения цитируемого фрагмента и без искажения смысла. Пропуск слов, предложений, абзацев при цитировании допускается, если не влечет искажения всего фрагмента, и обозначается многоточием &lt;…&gt;, которое ставится на месте пропуска. </a:t>
            </a:r>
            <a:br>
              <a:rPr lang="ru-RU" sz="2700" b="1" dirty="0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	4. Каждая цитата должна сопровождаться ссылкой на источник, библиографическое описание которого приводится в соответствии с требованиями библиографических стандартов. </a:t>
            </a:r>
          </a:p>
          <a:p>
            <a:pPr algn="l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ru-RU" sz="2700" b="1" dirty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400" b="1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5. Подчас автор подкрепляет свою мысль цитатой из книги, статьи, документа, с которыми ему по разным причинам (чаще всего в силу редкости или недоступности издания) не удалось познакомиться. Он узнает об авторитетном высказывании не по первоисточнику, а по работе другого автора. Этот факт оговаривается в ссылке: “Цит. по </a:t>
            </a:r>
            <a:r>
              <a:rPr lang="ru-RU" sz="2400" b="1" dirty="0" err="1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кн</a:t>
            </a:r>
            <a:r>
              <a:rPr lang="ru-RU" sz="2400" b="1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”, “Цит. по ст.” Далее следует описание источника, откуда была заимствована цитата. </a:t>
            </a:r>
          </a:p>
          <a:p>
            <a:pPr algn="l" fontAlgn="auto">
              <a:spcAft>
                <a:spcPts val="0"/>
              </a:spcAft>
              <a:defRPr/>
            </a:pPr>
            <a:endParaRPr lang="ru-RU" sz="2700" b="1" dirty="0">
              <a:solidFill>
                <a:sysClr val="windowText" lastClr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2579065"/>
      </p:ext>
    </p:extLst>
  </p:cSld>
  <p:clrMapOvr>
    <a:masterClrMapping/>
  </p:clrMapOvr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468313" y="188913"/>
            <a:ext cx="8218487" cy="6740525"/>
          </a:xfrm>
          <a:prstGeom prst="rect">
            <a:avLst/>
          </a:prstGeom>
        </p:spPr>
        <p:txBody>
          <a:bodyPr anchor="ctr">
            <a:normAutofit fontScale="975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fontAlgn="auto">
              <a:spcAft>
                <a:spcPts val="0"/>
              </a:spcAft>
              <a:defRPr/>
            </a:pPr>
            <a:r>
              <a:rPr lang="ru-RU" sz="2800" dirty="0" smtClean="0">
                <a:solidFill>
                  <a:sysClr val="windowText" lastClr="000000"/>
                </a:solidFill>
                <a:latin typeface="Calibri"/>
              </a:rPr>
              <a:t>	</a:t>
            </a:r>
            <a:r>
              <a:rPr lang="ru-RU" sz="2700" b="1" dirty="0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В курсовой и дипломной работах ссылки на источники можно поместить непосредственно в тексте (</a:t>
            </a:r>
            <a:r>
              <a:rPr lang="ru-RU" sz="2700" b="1" dirty="0" err="1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внутритекстовые</a:t>
            </a:r>
            <a:r>
              <a:rPr lang="ru-RU" sz="2700" b="1" dirty="0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 ссылки), если уже готов список использованной литературы. В этом случае включенные в список литературы библиографические описания цитируемых, рассматриваемых или упоминаемых в тексте работы документов связывают отсылками с конкретными фрагментами текста. </a:t>
            </a:r>
          </a:p>
          <a:p>
            <a:pPr algn="l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ru-RU" sz="2700" b="1" dirty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700" b="1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При отсылке к произведению, описание которого включено в список литературы, после упоминания о нем (или цитаты из него) в квадратных или круглых скобках приводится номер, под которым оно значится в списке литературы и через запятую – номер страницы, на которой помещается цитата. </a:t>
            </a:r>
          </a:p>
          <a:p>
            <a:pPr algn="l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ru-RU" sz="2700" b="1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            Например: </a:t>
            </a:r>
            <a:r>
              <a:rPr lang="ru-RU" sz="2700" b="1" dirty="0">
                <a:solidFill>
                  <a:srgbClr val="00B05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[17, 25].</a:t>
            </a:r>
            <a:r>
              <a:rPr lang="ru-RU" sz="2700" b="1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</a:p>
          <a:p>
            <a:pPr algn="l" fontAlgn="auto">
              <a:spcAft>
                <a:spcPts val="0"/>
              </a:spcAft>
              <a:defRPr/>
            </a:pPr>
            <a:endParaRPr lang="ru-RU" sz="2500" b="1" dirty="0">
              <a:solidFill>
                <a:sysClr val="windowText" lastClr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96613673"/>
      </p:ext>
    </p:extLst>
  </p:cSld>
  <p:clrMapOvr>
    <a:masterClrMapping/>
  </p:clrMapOvr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323850" y="333375"/>
            <a:ext cx="8712200" cy="6335713"/>
          </a:xfrm>
          <a:prstGeom prst="rect">
            <a:avLst/>
          </a:prstGeom>
        </p:spPr>
        <p:txBody>
          <a:bodyPr anchor="ctr">
            <a:normAutofit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fontAlgn="auto">
              <a:spcAft>
                <a:spcPts val="0"/>
              </a:spcAft>
              <a:defRPr/>
            </a:pPr>
            <a:r>
              <a:rPr lang="ru-RU" sz="2500" b="1" dirty="0" smtClean="0">
                <a:solidFill>
                  <a:sysClr val="windowText" lastClr="000000"/>
                </a:solidFill>
                <a:latin typeface="Calibri"/>
              </a:rPr>
              <a:t>	</a:t>
            </a:r>
            <a:r>
              <a:rPr lang="ru-RU" sz="2500" b="1" dirty="0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Подстрочные библиографические ссылки, приведенные в качестве подстрочных примечаний, помещаются в нижней части страницы, на которой расположен цитируемый фрагмент текста. </a:t>
            </a:r>
          </a:p>
          <a:p>
            <a:pPr algn="l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ru-RU" sz="2500" b="1" dirty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600" b="1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Например: </a:t>
            </a:r>
          </a:p>
          <a:p>
            <a:pPr algn="l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ru-RU" sz="2600" b="1" dirty="0">
                <a:solidFill>
                  <a:srgbClr val="00B05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__________________ </a:t>
            </a:r>
          </a:p>
          <a:p>
            <a:pPr algn="l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ru-RU" sz="2600" b="1" i="1" baseline="30000" dirty="0">
                <a:solidFill>
                  <a:srgbClr val="00B05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1 </a:t>
            </a:r>
            <a:r>
              <a:rPr lang="ru-RU" sz="2600" b="1" i="1" dirty="0">
                <a:solidFill>
                  <a:srgbClr val="00B05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Овчаренко В. И. Психоаналитический глоссарий. – Минск, 1994. – С. 27. </a:t>
            </a:r>
          </a:p>
          <a:p>
            <a:pPr algn="l" fontAlgn="auto">
              <a:spcBef>
                <a:spcPct val="20000"/>
              </a:spcBef>
              <a:spcAft>
                <a:spcPts val="0"/>
              </a:spcAft>
              <a:defRPr/>
            </a:pPr>
            <a:endParaRPr lang="ru-RU" sz="2600" b="1" dirty="0">
              <a:solidFill>
                <a:prstClr val="black"/>
              </a:solidFill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algn="l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ru-RU" sz="2600" b="1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	В конце цитаты, после закрывающихся кавычек, ставится цифра, обозначающая порядковый номер цитаты на данной странице. Под чертой, отделяющей ссылки от текста, этот номер повторяется и за ним следует библиографическое описание книги или статьи, из которой приведена цитата и номер страницы, на которой расположен цитируемый фрагмент текста. </a:t>
            </a:r>
          </a:p>
          <a:p>
            <a:pPr algn="l" fontAlgn="auto">
              <a:spcAft>
                <a:spcPts val="0"/>
              </a:spcAft>
              <a:defRPr/>
            </a:pPr>
            <a:endParaRPr lang="ru-RU" sz="2500" b="1" dirty="0">
              <a:solidFill>
                <a:sysClr val="windowText" lastClr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16032339"/>
      </p:ext>
    </p:extLst>
  </p:cSld>
  <p:clrMapOvr>
    <a:masterClrMapping/>
  </p:clrMapOvr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468313" y="404813"/>
            <a:ext cx="8218487" cy="6323012"/>
          </a:xfrm>
          <a:prstGeom prst="rect">
            <a:avLst/>
          </a:prstGeom>
        </p:spPr>
        <p:txBody>
          <a:bodyPr anchor="ctr"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ru-RU" sz="2800" b="1" dirty="0" smtClean="0">
                <a:solidFill>
                  <a:srgbClr val="1F497D">
                    <a:lumMod val="60000"/>
                    <a:lumOff val="40000"/>
                  </a:srgbClr>
                </a:solidFill>
                <a:latin typeface="Times New Roman" pitchFamily="18" charset="0"/>
                <a:cs typeface="Times New Roman" pitchFamily="18" charset="0"/>
              </a:rPr>
              <a:t>Для описания документов в ссылках имеется ряд особых правил, предусматривающих различные способы сокращения объема сведений. </a:t>
            </a:r>
          </a:p>
          <a:p>
            <a:pPr marL="342900" indent="-342900" algn="l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600" b="1" dirty="0" smtClean="0">
                <a:latin typeface="Times New Roman" pitchFamily="18" charset="0"/>
                <a:ea typeface="+mn-ea"/>
                <a:cs typeface="Times New Roman" pitchFamily="18" charset="0"/>
              </a:rPr>
              <a:t>Если </a:t>
            </a:r>
            <a:r>
              <a:rPr lang="ru-RU" sz="2600" b="1" dirty="0">
                <a:latin typeface="Times New Roman" pitchFamily="18" charset="0"/>
                <a:ea typeface="+mn-ea"/>
                <a:cs typeface="Times New Roman" pitchFamily="18" charset="0"/>
              </a:rPr>
              <a:t>в тексте упоминается автор статьи и ее заглавие, то в ссылке приводятся только сведения об источнике, в котором помещена статья. </a:t>
            </a:r>
          </a:p>
          <a:p>
            <a:pPr marL="342900" indent="-342900" algn="l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600" b="1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Нередко автор в подстрочных примечаниях подкрепляет излагаемую им точку зрения ссылкой на авторитетные источники или сообщает о существовании документов по затронутой проблеме. В таком случае в тексте делается соответствующий знак и под строкой после слова “См.” приводятся необходимые библиографические сведения.</a:t>
            </a:r>
            <a:endParaRPr lang="ru-RU" sz="2300" b="1" dirty="0">
              <a:solidFill>
                <a:prstClr val="black"/>
              </a:solidFill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fontAlgn="auto">
              <a:spcAft>
                <a:spcPts val="0"/>
              </a:spcAft>
              <a:defRPr/>
            </a:pPr>
            <a:endParaRPr lang="ru-RU" sz="2800" b="1" dirty="0">
              <a:solidFill>
                <a:srgbClr val="1F497D">
                  <a:lumMod val="60000"/>
                  <a:lumOff val="40000"/>
                </a:srgb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39569064"/>
      </p:ext>
    </p:extLst>
  </p:cSld>
  <p:clrMapOvr>
    <a:masterClrMapping/>
  </p:clrMapOvr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468313" y="188913"/>
            <a:ext cx="8301037" cy="6480175"/>
          </a:xfrm>
          <a:prstGeom prst="rect">
            <a:avLst/>
          </a:prstGeom>
        </p:spPr>
        <p:txBody>
          <a:bodyPr anchor="ctr"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457200" indent="-457200" algn="l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При нескольких ссылках на одну и ту же работу полное описание дается лишь в первой ссылке, а в последующих приводятся фамилия и инициалы автора, заглавие произведения и номера страниц.</a:t>
            </a:r>
          </a:p>
          <a:p>
            <a:pPr marL="342900" indent="-342900" algn="l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600" b="1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Длинные заглавия сокращаются. Опущенные слова заменяются многоточием. </a:t>
            </a:r>
          </a:p>
          <a:p>
            <a:pPr marL="342900" indent="-342900" algn="l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600" b="1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В тех случаях, когда в тексте упоминается одна авторская работа, при повторных ссылках можно писать фамилию автора и слова “Указ. соч</a:t>
            </a:r>
            <a:r>
              <a:rPr lang="ru-RU" sz="2600" b="1" dirty="0" smtClean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.”. </a:t>
            </a:r>
            <a:endParaRPr lang="ru-RU" sz="2600" b="1" dirty="0">
              <a:solidFill>
                <a:prstClr val="black"/>
              </a:solidFill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342900" indent="-342900" algn="l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600" b="1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Если на одной и той же странице подряд цитируется одна и та же работа, то во второй ссылке можно не повторять полностью описание, а ограничиться следующим</a:t>
            </a:r>
            <a:r>
              <a:rPr lang="ru-RU" sz="2600" b="1" dirty="0" smtClean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: </a:t>
            </a:r>
            <a:r>
              <a:rPr lang="ru-RU" sz="2600" dirty="0" smtClean="0">
                <a:solidFill>
                  <a:srgbClr val="00B05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_________________________ </a:t>
            </a:r>
            <a:r>
              <a:rPr lang="ru-RU" sz="2600" dirty="0">
                <a:solidFill>
                  <a:srgbClr val="00B05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ru-RU" sz="2600" dirty="0">
                <a:solidFill>
                  <a:srgbClr val="00B050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sz="2600" dirty="0">
                <a:solidFill>
                  <a:srgbClr val="00B05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   </a:t>
            </a:r>
            <a:r>
              <a:rPr lang="ru-RU" sz="2600" dirty="0" smtClean="0">
                <a:solidFill>
                  <a:srgbClr val="00B05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   </a:t>
            </a:r>
            <a:r>
              <a:rPr lang="ru-RU" sz="2600" baseline="30000" dirty="0">
                <a:solidFill>
                  <a:srgbClr val="00B05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2 </a:t>
            </a:r>
            <a:r>
              <a:rPr lang="ru-RU" sz="2600" b="1" i="1" dirty="0">
                <a:solidFill>
                  <a:srgbClr val="00B05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Там же. – С. 37. </a:t>
            </a:r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marL="914400" lvl="1" indent="-4572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sz="2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80828623"/>
      </p:ext>
    </p:extLst>
  </p:cSld>
  <p:clrMapOvr>
    <a:masterClrMapping/>
  </p:clrMapOvr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2"/>
          <p:cNvSpPr txBox="1">
            <a:spLocks/>
          </p:cNvSpPr>
          <p:nvPr/>
        </p:nvSpPr>
        <p:spPr>
          <a:xfrm>
            <a:off x="468313" y="981075"/>
            <a:ext cx="8218487" cy="5000625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  <a:defRPr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Если в научной работе фрагмент текста не воспроизводится точно, а дается пересказ мысли автора своими словами, то на соответствующей странице работы, после пересказанного фрагмента, делается обычный знак ссылки и под чертой после номера пишется “См.”, например: </a:t>
            </a:r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800" b="1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 См.: Лосев А. Ф. Словарь античной философии. –  М., 1995. – 231 </a:t>
            </a:r>
            <a:endParaRPr lang="ru-RU" sz="2800" b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96388737"/>
      </p:ext>
    </p:extLst>
  </p:cSld>
  <p:clrMapOvr>
    <a:masterClrMapping/>
  </p:clrMapOvr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468313" y="260350"/>
            <a:ext cx="8218487" cy="6408738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r>
              <a:rPr lang="ru-RU" sz="2800" b="1">
                <a:latin typeface="Times New Roman" pitchFamily="18" charset="0"/>
                <a:cs typeface="Times New Roman" pitchFamily="18" charset="0"/>
              </a:rPr>
              <a:t>	Если пересказывается мысль, приведенная на нескольких страницах цитируемого документа, следует указать первую и последнюю страницу этого фрагмента. </a:t>
            </a:r>
          </a:p>
          <a:p>
            <a:pPr>
              <a:spcBef>
                <a:spcPct val="20000"/>
              </a:spcBef>
            </a:pPr>
            <a:r>
              <a:rPr lang="ru-RU" sz="28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	Например: </a:t>
            </a:r>
            <a:r>
              <a:rPr lang="ru-RU" sz="2800" b="1" i="1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См.: Лосев А. Ф. Словарь античной философии. – М., 1995. – с. 19–27. </a:t>
            </a:r>
            <a:endParaRPr lang="ru-RU" sz="2800" b="1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ct val="20000"/>
              </a:spcBef>
            </a:pPr>
            <a:r>
              <a:rPr lang="uk-UA" sz="28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	При использовании ссылки на список литературы в тексте работы после цитаты в квадратных скобках проставляют номер, под которым цитируемый документ значится в списке литературы, том и страницу цитируемого текста, например: </a:t>
            </a:r>
            <a:r>
              <a:rPr lang="ru-RU" sz="2800" b="1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[17, Т. 2, с. 432].</a:t>
            </a:r>
            <a:endParaRPr lang="ru-RU" sz="2800" b="1">
              <a:latin typeface="Times New Roman" pitchFamily="18" charset="0"/>
              <a:cs typeface="Times New Roman" pitchFamily="18" charset="0"/>
            </a:endParaRPr>
          </a:p>
          <a:p>
            <a:pPr marL="914400" lvl="1" indent="-457200">
              <a:buFont typeface="Arial" charset="0"/>
              <a:buChar char="•"/>
            </a:pPr>
            <a:endParaRPr lang="ru-RU" sz="200" b="1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14466144"/>
      </p:ext>
    </p:extLst>
  </p:cSld>
  <p:clrMapOvr>
    <a:masterClrMapping/>
  </p:clrMapOvr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179388" y="260350"/>
            <a:ext cx="8856662" cy="5976938"/>
          </a:xfrm>
          <a:prstGeom prst="rect">
            <a:avLst/>
          </a:prstGeom>
        </p:spPr>
        <p:txBody>
          <a:bodyPr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fontAlgn="auto">
              <a:spcAft>
                <a:spcPts val="0"/>
              </a:spcAft>
              <a:defRPr/>
            </a:pPr>
            <a:endParaRPr lang="uk-UA" sz="3100" b="1" dirty="0" smtClean="0">
              <a:solidFill>
                <a:sysClr val="windowText" lastClr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uk-UA" sz="3200" b="1" dirty="0" err="1" smtClean="0">
                <a:solidFill>
                  <a:srgbClr val="1F497D">
                    <a:lumMod val="60000"/>
                    <a:lumOff val="40000"/>
                  </a:srgbClr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Образцы</a:t>
            </a:r>
            <a:r>
              <a:rPr lang="uk-UA" sz="3200" dirty="0" smtClean="0">
                <a:solidFill>
                  <a:srgbClr val="1F497D">
                    <a:lumMod val="60000"/>
                    <a:lumOff val="40000"/>
                  </a:srgbClr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r>
              <a:rPr lang="uk-UA" sz="3200" b="1" dirty="0" err="1">
                <a:solidFill>
                  <a:srgbClr val="1F497D">
                    <a:lumMod val="60000"/>
                    <a:lumOff val="40000"/>
                  </a:srgbClr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библиографического</a:t>
            </a:r>
            <a:r>
              <a:rPr lang="uk-UA" sz="3200" b="1" dirty="0">
                <a:solidFill>
                  <a:srgbClr val="1F497D">
                    <a:lumMod val="60000"/>
                    <a:lumOff val="40000"/>
                  </a:srgbClr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r>
              <a:rPr lang="uk-UA" sz="3200" b="1" dirty="0" err="1">
                <a:solidFill>
                  <a:srgbClr val="1F497D">
                    <a:lumMod val="60000"/>
                    <a:lumOff val="40000"/>
                  </a:srgbClr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описания</a:t>
            </a:r>
            <a:endParaRPr lang="ru-RU" sz="3200" dirty="0">
              <a:solidFill>
                <a:srgbClr val="1F497D">
                  <a:lumMod val="60000"/>
                  <a:lumOff val="40000"/>
                </a:srgbClr>
              </a:solidFill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uk-UA" sz="3200" b="1" dirty="0" err="1">
                <a:solidFill>
                  <a:srgbClr val="1F497D">
                    <a:lumMod val="60000"/>
                    <a:lumOff val="40000"/>
                  </a:srgbClr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Описание</a:t>
            </a:r>
            <a:r>
              <a:rPr lang="uk-UA" sz="3200" b="1" dirty="0">
                <a:solidFill>
                  <a:srgbClr val="1F497D">
                    <a:lumMod val="60000"/>
                    <a:lumOff val="40000"/>
                  </a:srgbClr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 книг  – 1, 2, 3-х </a:t>
            </a:r>
            <a:r>
              <a:rPr lang="uk-UA" sz="3200" b="1" dirty="0" err="1">
                <a:solidFill>
                  <a:srgbClr val="1F497D">
                    <a:lumMod val="60000"/>
                    <a:lumOff val="40000"/>
                  </a:srgbClr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авторов</a:t>
            </a:r>
            <a:r>
              <a:rPr lang="uk-UA" sz="3200" b="1" dirty="0" smtClean="0">
                <a:solidFill>
                  <a:srgbClr val="1F497D">
                    <a:lumMod val="60000"/>
                    <a:lumOff val="40000"/>
                  </a:srgbClr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:</a:t>
            </a:r>
            <a:endParaRPr lang="ru-RU" sz="2500" dirty="0">
              <a:solidFill>
                <a:sysClr val="windowText" lastClr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431046084"/>
      </p:ext>
    </p:extLst>
  </p:cSld>
  <p:clrMapOvr>
    <a:masterClrMapping/>
  </p:clrMapOvr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395288" y="260350"/>
            <a:ext cx="8291512" cy="6337300"/>
          </a:xfrm>
          <a:prstGeom prst="rect">
            <a:avLst/>
          </a:prstGeom>
        </p:spPr>
        <p:txBody>
          <a:bodyPr anchor="ctr">
            <a:normAutofit fontScale="975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457200" indent="-457200" algn="l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uk-UA" sz="2800" b="1" dirty="0" err="1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Выготский</a:t>
            </a:r>
            <a:r>
              <a:rPr lang="en-US" sz="28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uk-UA" sz="28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Л.</a:t>
            </a:r>
            <a:r>
              <a:rPr lang="en-US" sz="28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uk-UA" sz="28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С. </a:t>
            </a:r>
            <a:r>
              <a:rPr lang="uk-UA" sz="2800" b="1" dirty="0" err="1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Воображение</a:t>
            </a:r>
            <a:r>
              <a:rPr lang="uk-UA" sz="28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uk-UA" sz="2800" b="1" dirty="0" err="1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творчество</a:t>
            </a:r>
            <a:r>
              <a:rPr lang="uk-UA" sz="28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uk-UA" sz="2800" b="1" dirty="0" err="1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детском</a:t>
            </a:r>
            <a:r>
              <a:rPr lang="uk-UA" sz="28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800" b="1" dirty="0" err="1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возрасте</a:t>
            </a:r>
            <a:r>
              <a:rPr lang="uk-UA" sz="28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/ Л</a:t>
            </a:r>
            <a:r>
              <a:rPr lang="ru-RU" sz="28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ев</a:t>
            </a:r>
            <a:r>
              <a:rPr lang="uk-UA" sz="28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 Семенович </a:t>
            </a:r>
            <a:r>
              <a:rPr lang="uk-UA" sz="2800" b="1" dirty="0" err="1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Выготский</a:t>
            </a:r>
            <a:r>
              <a:rPr lang="uk-UA" sz="28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uk-UA" sz="2800" b="1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uk-UA" sz="2800" b="1" dirty="0" err="1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СПб</a:t>
            </a:r>
            <a:r>
              <a:rPr lang="uk-UA" sz="28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. : Союз, 1997. – 96 с.</a:t>
            </a:r>
            <a:endParaRPr lang="ru-RU" sz="2800" b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 algn="l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500" b="1" dirty="0" err="1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Папковская</a:t>
            </a:r>
            <a:r>
              <a:rPr lang="en-US" sz="2500" b="1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 </a:t>
            </a:r>
            <a:r>
              <a:rPr lang="ru-RU" sz="2500" b="1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П.</a:t>
            </a:r>
            <a:r>
              <a:rPr lang="en-US" sz="2500" b="1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 </a:t>
            </a:r>
            <a:r>
              <a:rPr lang="ru-RU" sz="2500" b="1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Я. Методология научных исследований : курс лекций </a:t>
            </a:r>
            <a:r>
              <a:rPr lang="uk-UA" sz="2500" b="1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                  </a:t>
            </a:r>
            <a:r>
              <a:rPr lang="ru-RU" sz="2500" b="1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/ П. Я. </a:t>
            </a:r>
            <a:r>
              <a:rPr lang="ru-RU" sz="2500" b="1" dirty="0" err="1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Папковская</a:t>
            </a:r>
            <a:r>
              <a:rPr lang="ru-RU" sz="2500" b="1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. – 3-е изд., стер. – Минск : </a:t>
            </a:r>
            <a:r>
              <a:rPr lang="ru-RU" sz="2500" b="1" dirty="0" err="1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Информпресс</a:t>
            </a:r>
            <a:r>
              <a:rPr lang="ru-RU" sz="2500" b="1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, 2007. – 184 с.</a:t>
            </a:r>
          </a:p>
          <a:p>
            <a:pPr marL="342900" indent="-342900" algn="l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sz="2500" b="1" dirty="0">
              <a:solidFill>
                <a:prstClr val="black"/>
              </a:solidFill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342900" indent="-342900" algn="l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uk-UA" sz="2500" b="1" dirty="0">
                <a:solidFill>
                  <a:srgbClr val="FF0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Твен М. </a:t>
            </a:r>
            <a:r>
              <a:rPr lang="uk-UA" sz="2500" b="1" dirty="0" err="1">
                <a:solidFill>
                  <a:srgbClr val="FF0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Приключения</a:t>
            </a:r>
            <a:r>
              <a:rPr lang="uk-UA" sz="2500" b="1" dirty="0">
                <a:solidFill>
                  <a:srgbClr val="FF0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 Тома </a:t>
            </a:r>
            <a:r>
              <a:rPr lang="uk-UA" sz="2500" b="1" dirty="0" err="1">
                <a:solidFill>
                  <a:srgbClr val="FF0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Сойера</a:t>
            </a:r>
            <a:r>
              <a:rPr lang="uk-UA" sz="2500" b="1" dirty="0">
                <a:solidFill>
                  <a:srgbClr val="FF0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 : для </a:t>
            </a:r>
            <a:r>
              <a:rPr lang="uk-UA" sz="2500" b="1" dirty="0" err="1">
                <a:solidFill>
                  <a:srgbClr val="FF0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сред</a:t>
            </a:r>
            <a:r>
              <a:rPr lang="uk-UA" sz="2500" b="1" dirty="0">
                <a:solidFill>
                  <a:srgbClr val="FF0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. шк. </a:t>
            </a:r>
            <a:r>
              <a:rPr lang="uk-UA" sz="2500" b="1" dirty="0" err="1">
                <a:solidFill>
                  <a:srgbClr val="FF0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возраста</a:t>
            </a:r>
            <a:r>
              <a:rPr lang="uk-UA" sz="2500" b="1" dirty="0">
                <a:solidFill>
                  <a:srgbClr val="FF0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                    / </a:t>
            </a:r>
            <a:r>
              <a:rPr lang="uk-UA" sz="2500" b="1" dirty="0" err="1">
                <a:solidFill>
                  <a:srgbClr val="FF0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Марк</a:t>
            </a:r>
            <a:r>
              <a:rPr lang="uk-UA" sz="2500" b="1" dirty="0">
                <a:solidFill>
                  <a:srgbClr val="FF0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 Твен ; пер. с англ. К. </a:t>
            </a:r>
            <a:r>
              <a:rPr lang="uk-UA" sz="2500" b="1" dirty="0" err="1">
                <a:solidFill>
                  <a:srgbClr val="FF0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Чуковского</a:t>
            </a:r>
            <a:r>
              <a:rPr lang="uk-UA" sz="2500" b="1" dirty="0">
                <a:solidFill>
                  <a:srgbClr val="FF0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 ; </a:t>
            </a:r>
            <a:r>
              <a:rPr lang="uk-UA" sz="2500" b="1" dirty="0" err="1">
                <a:solidFill>
                  <a:srgbClr val="FF0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худож</a:t>
            </a:r>
            <a:r>
              <a:rPr lang="uk-UA" sz="2500" b="1" dirty="0">
                <a:solidFill>
                  <a:srgbClr val="FF0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. А. </a:t>
            </a:r>
            <a:r>
              <a:rPr lang="uk-UA" sz="2500" b="1" dirty="0" err="1">
                <a:solidFill>
                  <a:srgbClr val="FF0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Елисеев</a:t>
            </a:r>
            <a:r>
              <a:rPr lang="uk-UA" sz="2500" b="1" dirty="0">
                <a:solidFill>
                  <a:srgbClr val="FF0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. – М. : Самовар, 2005. – 208 с. : </a:t>
            </a:r>
            <a:r>
              <a:rPr lang="uk-UA" sz="2500" b="1" dirty="0" err="1">
                <a:solidFill>
                  <a:srgbClr val="FF0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ил</a:t>
            </a:r>
            <a:r>
              <a:rPr lang="uk-UA" sz="2500" b="1" dirty="0">
                <a:solidFill>
                  <a:srgbClr val="FF0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. – (Шк. б-ка).</a:t>
            </a:r>
          </a:p>
          <a:p>
            <a:pPr marL="342900" indent="-342900" algn="l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sz="2500" b="1" dirty="0">
              <a:solidFill>
                <a:prstClr val="black"/>
              </a:solidFill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342900" indent="-342900" algn="l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uk-UA" sz="2500" b="1" dirty="0" err="1">
                <a:solidFill>
                  <a:srgbClr val="7030A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Папуча</a:t>
            </a:r>
            <a:r>
              <a:rPr lang="uk-UA" sz="2500" b="1" dirty="0">
                <a:solidFill>
                  <a:srgbClr val="7030A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 М. В. Особистість: розвиток, соціалізація, ви­ховання : монографія / М. В. </a:t>
            </a:r>
            <a:r>
              <a:rPr lang="uk-UA" sz="2500" b="1" dirty="0" err="1">
                <a:solidFill>
                  <a:srgbClr val="7030A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Папуча</a:t>
            </a:r>
            <a:r>
              <a:rPr lang="uk-UA" sz="2500" b="1" dirty="0">
                <a:solidFill>
                  <a:srgbClr val="7030A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, Т. Д. </a:t>
            </a:r>
            <a:r>
              <a:rPr lang="uk-UA" sz="2500" b="1" dirty="0" err="1">
                <a:solidFill>
                  <a:srgbClr val="7030A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Кричковська</a:t>
            </a:r>
            <a:r>
              <a:rPr lang="uk-UA" sz="2500" b="1" dirty="0">
                <a:solidFill>
                  <a:srgbClr val="7030A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 ; Ніжин. </a:t>
            </a:r>
            <a:r>
              <a:rPr lang="uk-UA" sz="2500" b="1" dirty="0" err="1">
                <a:solidFill>
                  <a:srgbClr val="7030A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держ</a:t>
            </a:r>
            <a:r>
              <a:rPr lang="uk-UA" sz="2500" b="1" dirty="0">
                <a:solidFill>
                  <a:srgbClr val="7030A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. пед. ун-т ім. Миколи Гоголя. – Ніжин (</a:t>
            </a:r>
            <a:r>
              <a:rPr lang="uk-UA" sz="2500" b="1" dirty="0" err="1">
                <a:solidFill>
                  <a:srgbClr val="7030A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Черніг</a:t>
            </a:r>
            <a:r>
              <a:rPr lang="uk-UA" sz="2500" b="1" dirty="0">
                <a:solidFill>
                  <a:srgbClr val="7030A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. обл.) : НДПУ ім. М. Гоголя, 2001. – 148 с</a:t>
            </a:r>
            <a:r>
              <a:rPr lang="uk-UA" sz="2500" b="1" dirty="0" smtClean="0">
                <a:solidFill>
                  <a:srgbClr val="7030A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.</a:t>
            </a:r>
            <a:endParaRPr lang="ru-RU" sz="2500" b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23700670"/>
      </p:ext>
    </p:extLst>
  </p:cSld>
  <p:clrMapOvr>
    <a:masterClrMapping/>
  </p:clrMapOvr>
</p:sld>
</file>

<file path=ppt/theme/theme1.xml><?xml version="1.0" encoding="utf-8"?>
<a:theme xmlns:a="http://schemas.openxmlformats.org/drawingml/2006/main" name="Design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楷体_GB2312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楷体_GB2312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 Effects">
      <a:fillStyleLst>
        <a:solidFill>
          <a:schemeClr val="phClr">
            <a:tint val="100000"/>
            <a:shade val="100000"/>
            <a:satMod val="100000"/>
          </a:schemeClr>
        </a:solidFill>
        <a:gradFill rotWithShape="1">
          <a:gsLst>
            <a:gs pos="0">
              <a:schemeClr val="phClr">
                <a:tint val="65000"/>
                <a:shade val="100000"/>
                <a:satMod val="133000"/>
              </a:schemeClr>
            </a:gs>
            <a:gs pos="15000">
              <a:schemeClr val="phClr">
                <a:tint val="50000"/>
                <a:shade val="100000"/>
                <a:satMod val="140000"/>
              </a:schemeClr>
            </a:gs>
            <a:gs pos="100000">
              <a:schemeClr val="phClr">
                <a:tint val="10000"/>
                <a:shade val="100000"/>
                <a:satMod val="13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75000"/>
                <a:satMod val="160000"/>
              </a:schemeClr>
            </a:gs>
            <a:gs pos="62000">
              <a:schemeClr val="phClr">
                <a:tint val="100000"/>
                <a:shade val="100000"/>
                <a:satMod val="125000"/>
              </a:schemeClr>
            </a:gs>
            <a:gs pos="100000">
              <a:schemeClr val="phClr">
                <a:tint val="80000"/>
                <a:shade val="100000"/>
                <a:satMod val="140000"/>
              </a:schemeClr>
            </a:gs>
          </a:gsLst>
          <a:lin ang="16200000" scaled="1"/>
        </a:gradFill>
      </a:fillStyleLst>
      <a:lnStyleLst>
        <a:ln w="12700">
          <a:solidFill>
            <a:schemeClr val="phClr"/>
          </a:solidFill>
          <a:prstDash val="solid"/>
        </a:ln>
        <a:ln w="25400">
          <a:solidFill>
            <a:schemeClr val="phClr"/>
          </a:solidFill>
          <a:prstDash val="solid"/>
        </a:ln>
        <a:ln w="38100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61176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>
                <a:tint val="100000"/>
                <a:shade val="100000"/>
                <a:satMod val="100000"/>
              </a:schemeClr>
            </a:contourClr>
          </a:sp3d>
        </a:effectStyle>
        <a:effectStyle>
          <a:effectLst>
            <a:reflection blurRad="12700" stA="25000" endPos="28000" dist="38100" dir="5400000" sy="-100000" rotWithShape="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>
                <a:tint val="100000"/>
                <a:shade val="100000"/>
                <a:satMod val="100000"/>
              </a:schemeClr>
            </a:contourClr>
          </a:sp3d>
        </a:effectStyle>
      </a:effectStyleLst>
      <a:bgFillStyleLst>
        <a:solidFill>
          <a:schemeClr val="phClr">
            <a:tint val="100000"/>
            <a:shade val="100000"/>
            <a:satMod val="100000"/>
          </a:schemeClr>
        </a:solidFill>
        <a:gradFill rotWithShape="1">
          <a:gsLst>
            <a:gs pos="0">
              <a:schemeClr val="phClr">
                <a:tint val="100000"/>
                <a:shade val="50000"/>
                <a:satMod val="145000"/>
              </a:schemeClr>
            </a:gs>
            <a:gs pos="40000">
              <a:schemeClr val="phClr">
                <a:tint val="100000"/>
                <a:shade val="70000"/>
                <a:satMod val="145000"/>
              </a:schemeClr>
            </a:gs>
            <a:gs pos="100000">
              <a:schemeClr val="phClr">
                <a:tint val="85000"/>
                <a:shade val="100000"/>
                <a:satMod val="15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50000"/>
                <a:satMod val="145000"/>
              </a:schemeClr>
            </a:gs>
            <a:gs pos="30000">
              <a:schemeClr val="phClr">
                <a:tint val="100000"/>
                <a:shade val="65000"/>
                <a:satMod val="155000"/>
              </a:schemeClr>
            </a:gs>
            <a:gs pos="100000">
              <a:schemeClr val="phClr">
                <a:tint val="60000"/>
                <a:shade val="10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Design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楷体_GB2312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楷体_GB2312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 Effects">
      <a:fillStyleLst>
        <a:solidFill>
          <a:schemeClr val="phClr">
            <a:tint val="100000"/>
            <a:shade val="100000"/>
            <a:satMod val="100000"/>
          </a:schemeClr>
        </a:solidFill>
        <a:gradFill rotWithShape="1">
          <a:gsLst>
            <a:gs pos="0">
              <a:schemeClr val="phClr">
                <a:tint val="65000"/>
                <a:shade val="100000"/>
                <a:satMod val="133000"/>
              </a:schemeClr>
            </a:gs>
            <a:gs pos="15000">
              <a:schemeClr val="phClr">
                <a:tint val="50000"/>
                <a:shade val="100000"/>
                <a:satMod val="140000"/>
              </a:schemeClr>
            </a:gs>
            <a:gs pos="100000">
              <a:schemeClr val="phClr">
                <a:tint val="10000"/>
                <a:shade val="100000"/>
                <a:satMod val="13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75000"/>
                <a:satMod val="160000"/>
              </a:schemeClr>
            </a:gs>
            <a:gs pos="62000">
              <a:schemeClr val="phClr">
                <a:tint val="100000"/>
                <a:shade val="100000"/>
                <a:satMod val="125000"/>
              </a:schemeClr>
            </a:gs>
            <a:gs pos="100000">
              <a:schemeClr val="phClr">
                <a:tint val="80000"/>
                <a:shade val="100000"/>
                <a:satMod val="140000"/>
              </a:schemeClr>
            </a:gs>
          </a:gsLst>
          <a:lin ang="16200000" scaled="1"/>
        </a:gradFill>
      </a:fillStyleLst>
      <a:lnStyleLst>
        <a:ln w="12700">
          <a:solidFill>
            <a:schemeClr val="phClr"/>
          </a:solidFill>
          <a:prstDash val="solid"/>
        </a:ln>
        <a:ln w="25400">
          <a:solidFill>
            <a:schemeClr val="phClr"/>
          </a:solidFill>
          <a:prstDash val="solid"/>
        </a:ln>
        <a:ln w="38100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61176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>
                <a:tint val="100000"/>
                <a:shade val="100000"/>
                <a:satMod val="100000"/>
              </a:schemeClr>
            </a:contourClr>
          </a:sp3d>
        </a:effectStyle>
        <a:effectStyle>
          <a:effectLst>
            <a:reflection blurRad="12700" stA="25000" endPos="28000" dist="38100" dir="5400000" sy="-100000" rotWithShape="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>
                <a:tint val="100000"/>
                <a:shade val="100000"/>
                <a:satMod val="100000"/>
              </a:schemeClr>
            </a:contourClr>
          </a:sp3d>
        </a:effectStyle>
      </a:effectStyleLst>
      <a:bgFillStyleLst>
        <a:solidFill>
          <a:schemeClr val="phClr">
            <a:tint val="100000"/>
            <a:shade val="100000"/>
            <a:satMod val="100000"/>
          </a:schemeClr>
        </a:solidFill>
        <a:gradFill rotWithShape="1">
          <a:gsLst>
            <a:gs pos="0">
              <a:schemeClr val="phClr">
                <a:tint val="100000"/>
                <a:shade val="50000"/>
                <a:satMod val="145000"/>
              </a:schemeClr>
            </a:gs>
            <a:gs pos="40000">
              <a:schemeClr val="phClr">
                <a:tint val="100000"/>
                <a:shade val="70000"/>
                <a:satMod val="145000"/>
              </a:schemeClr>
            </a:gs>
            <a:gs pos="100000">
              <a:schemeClr val="phClr">
                <a:tint val="85000"/>
                <a:shade val="100000"/>
                <a:satMod val="15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50000"/>
                <a:satMod val="145000"/>
              </a:schemeClr>
            </a:gs>
            <a:gs pos="30000">
              <a:schemeClr val="phClr">
                <a:tint val="100000"/>
                <a:shade val="65000"/>
                <a:satMod val="155000"/>
              </a:schemeClr>
            </a:gs>
            <a:gs pos="100000">
              <a:schemeClr val="phClr">
                <a:tint val="60000"/>
                <a:shade val="10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70</TotalTime>
  <Words>954</Words>
  <Application>Microsoft Office PowerPoint</Application>
  <PresentationFormat>Экран (4:3)</PresentationFormat>
  <Paragraphs>321</Paragraphs>
  <Slides>104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104</vt:i4>
      </vt:variant>
    </vt:vector>
  </HeadingPairs>
  <TitlesOfParts>
    <vt:vector size="106" baseType="lpstr">
      <vt:lpstr>DesignTemplate</vt:lpstr>
      <vt:lpstr>1_DesignTemplate</vt:lpstr>
      <vt:lpstr>Библиотека  и ее справочный аппарат</vt:lpstr>
      <vt:lpstr>Презентация PowerPoint</vt:lpstr>
      <vt:lpstr>1. Справочно - библиографический аппарат</vt:lpstr>
      <vt:lpstr> Каждая  библиотека  имеет  свой  справочный аппарат и может включать: 1. Фонд справочных и библиографических   пособий 2. Систематическую  картотеку  статей  (СКС) 3. Краеведческую  картотеку 4. Картотеку  трудов  преподавателей   ЛНУ 5. Систематический   каталог   (СК) 6. Алфавитный   каталог   (на русском и украинском   языках) (АК).</vt:lpstr>
      <vt:lpstr>1.1 Энциклопедии, словари, справочники Энциклопедии и справочные издания предназначены для быстрого разыскания необходимых сведений по нужным  вопросам  из различных отраслей  знаний. Центральное  место  занимают  энциклопедии.  В зависимости  от круга  включенных  в  них  сведений различают: –  универсальные (общие);   –  отраслевые (специальные) энциклопедии. </vt:lpstr>
      <vt:lpstr> 1.2   Библиографические    пособия  Источником информации об изданных книгах, журнальных и газетных статьях и других документах являются различные типы библиографических пособий:  – указатели;  – списки литературы; – обзоры. </vt:lpstr>
      <vt:lpstr> Библиографические пособия представляют собой перечень документов в самых разных  аспектах, по различным отраслям знаний. С их помощью можно найти нужную книгу или подобрать литературу по определенной теме.   БП необходимо различать по следующим признакам: </vt:lpstr>
      <vt:lpstr>     По содержанию:    а) универсальные – отражающие документы по всем или многим отраслям знания и практической деятельности;   б) отраслевые – отражающие документы по определенной теме, отрасли знания.   </vt:lpstr>
      <vt:lpstr>       По целевому назначению:    а) научно-вспомогательные, которые отражают литературу в помощь научной и профессионально-производственной деятельности;   б) рекомендательные – предназначенные для широкого круга читателей, в помощь самообразованию. </vt:lpstr>
      <vt:lpstr> По времени отражения материала:    а) текущие – выходящие систематически и отражающие новую литературу;   б) ретроспективные – отражающие литературу за определенный прошедший период;   в) перспективные – отражающие литературу, намеченную к изданию. </vt:lpstr>
      <vt:lpstr>                  По территориальному признаку:    краеведческие – отражают литературу, связанную по содержанию с определенной местностью, регионом. </vt:lpstr>
      <vt:lpstr> Весь фонд библиографических пособий сосредоточен в библиографическом отделе.  Самую большую часть справочного аппарата библиотеки ЛНУ составляют каталоги и картотеки. </vt:lpstr>
      <vt:lpstr>                1.3  Каталоги   Имеются 2 вида каталогов для читателей:  – алфавитный; – систематический.  Каталог - это перечень всех книг библиотеки, составленный таким образом, чтобы обеспечить библиотекарю и читателю нахождение нужной книги.   </vt:lpstr>
      <vt:lpstr>Презентация PowerPoint</vt:lpstr>
      <vt:lpstr> Каталоги составляются из карточек, каждая из которых содержит библиографическое описание (БО) книги.  Каталожная карточка, на которой содержатся все сведения о книге, т. е. библиографическое описание – это своеобразный паспорт книги.    </vt:lpstr>
      <vt:lpstr>    Алфавитный каталог (АК) Задача АК дать ответ на вопросы:   а) есть ли в библиотеке определенная, заранее известная книга;   б) какие книги данного автора имеются в библиотеке.  В алфавитном каталоге карточки с описанием книг располагаются в едином алфавитном порядке фамилий авторов и заглавий книг (если книга не имеет индивидуального автора), т. е. независимо от того, описана книга на автора или заглавие все они располагаются в едином алфавите: русском или украинском.</vt:lpstr>
      <vt:lpstr>Презентация PowerPoint</vt:lpstr>
      <vt:lpstr> Весь массив карточек в ящике разделен специальными разделителями. Они бывают: – буквенные;  – слоговые;  – словесные.   На каждом ящике на этикетке указано от какого слога до какого расположены карточки с описанием книг в данном ящике.  </vt:lpstr>
      <vt:lpstr>Презентация PowerPoint</vt:lpstr>
      <vt:lpstr>    Систематический каталог (СК)   В   систематическом каталоге карточки с описанием книг располагаются в соответствии с их содержанием по отраслям знаний. Каждая отрасль знания имеет свое условное цифровое обозначение (индекс): </vt:lpstr>
      <vt:lpstr>2   Естественные науки                                                                                                                  3   Техника                                                                                                                        4    Сельское хозяйство 5    Здравоохранение. Медицинские науки 6/8  Социальные (общественные) и гуманитарные науки  63  История  65  Экономика  67  Юридические науки  68  Военная наука  </vt:lpstr>
      <vt:lpstr>74  Народное образование. Педагогические науки 80/83 Филологические науки 84  Художественная литература 85  Искусство 86  Религия 87 Философские науки 88  Психология 9 Литература универсального содержания (энциклопедии, словари, справочники и др.) </vt:lpstr>
      <vt:lpstr> Структура СК определяется принятой в библиотеке системой библиотечно-библиографической классификации (ББК).  Вся литература, которая поступает в библиотеку, систематизируется в соответствии с этими таблицами и на каждую книгу составляется карточка с библиографическим описанием книги и индексом на каждую конкретную книгу.   Эти карточки расставляются в нескольких видах каталогов, в том числе и систематическом. </vt:lpstr>
      <vt:lpstr> Весь массив карточек в каталоге подразделяется на более мелкие подразделы, каждый из которых имеет свой разделитель. На разделителях, а также на этикетках ящиков СК указаны индексы и их словесное выражение.   СК довольно сложен в использовании. Для облегчения использования СК служит алфавитно-предметный указатель (АПУ).  Он представляет собой перечень ключевых слов-понятий с указанием индексов библиотечно-библиографической классификации (ББК). </vt:lpstr>
      <vt:lpstr>Например, вам нужно найти литературу по культуре поведения. Вы находите в АПУ ключевые слова „Культура поведения”. На карточке АПУ возле этого понятия будет стоять индекс соответствующего отдела каталога. Вы находите в каталоге нужный отдел, просматриваете находящиеся в нем карточки с описанием книг  и выписываете те книги, которые вам нужны.  </vt:lpstr>
      <vt:lpstr> Таким образом, к СК следует обращаться в том случае, когда вам необходимо:   а) подобрать литературу по определенной теме или отрасли знания: педагогике, экономике, информатике и др.;   б) найти книгу, если вы не знаете ее точного названия или фамилии автора.   Если же вам известны эти сведения, следует обращаться к другому каталогу – алфавитному. </vt:lpstr>
      <vt:lpstr>Правила оформления требования  на книгу  Чтобы получить в библиотеке нужную книгу, вы должны четко, разборчивым почерком заполнить на отдельном листке требование на книгу. Затем  это требование передать библиотекарю для поиска им книг в книгохранилище. </vt:lpstr>
      <vt:lpstr> Прежде всего вы должны указать индекс (шифр) книги. Он находится в верхнем левом углу каталожной карточки. Верхняя часть шифра – цифра, условно обозначающая отрасль знания, нижняя часть – авторский знак.   Авторский знак в шифре всегда должен совпадать с первой буквой заголовка (началом описания книги) независимо от того есть в книге автор или описание книги начинается с заглавия.</vt:lpstr>
      <vt:lpstr>Затем нужно написать фамилию автора (если он есть), заглавие, место и год издания книги.   Образцы заполнения требования: 95         Науковий пошук молодих дослідників.-     Н34          Луганськ, 2007. – Вип. 2.  22.3      Гончаренко С. У. Г65       Физика : учеб. пособие для 11 кл. – Киев, 2006.                                                                                                                                                                                                      74          Педагогічна майстерність : хрестоматія / за                                                                                                           П24       ред. І. А. Зязюна.- К., 2006. </vt:lpstr>
      <vt:lpstr>         Каталожная  карточка   Каталожная карточка – паспорт книги. Библиографическое описание как паспорт удостоверяет «личность» книги  и  составляет основу  библиографической записи. Это набор главных данных: автор, заглавие, год издания, место издания, количественная характеристика и др.  Все эти данные  вносятся на каталожную карточку. </vt:lpstr>
      <vt:lpstr>Презентация PowerPoint</vt:lpstr>
      <vt:lpstr> Знание правил библиографического описания документа помогает читать библиографические записи, т.е. определять по ним нужные книги, заказывать книги в библиотеках и книжных магазинах, самостоятельно описывать документы и на этой основе составлять для себя списки литературы и личные картотеки, вести самостоятельный библиографический поиск. </vt:lpstr>
      <vt:lpstr>Презентация PowerPoint</vt:lpstr>
      <vt:lpstr> Макет аннотированной каталожной карточки – один из основных элементов выходных сведений печатного издания.  Для книжных изданий это – нижняя часть оборота титульного листа или последняя страница издания.  Состоит из библиографической записи, которая включает в себя следующие  составные части:  </vt:lpstr>
      <vt:lpstr>Презентация PowerPoint</vt:lpstr>
      <vt:lpstr> Заголовок – полужирным шрифтом. Обычно это фамилии и инициалы авторов.  Библиографическое описание – расположено под заголовком  и состоит из следующих частей : 1. Область заглавия и сведений об ответственности. Например: Байкал в вопросах и ответах. 2. Область издания .  Например: .- 3-е изд., испр. и доп. 3. Область выходных данных.  Например: .- М.: Мысль, 1988 4. Область количественной характеристики.  Обычно это количество страниц  и листов  иллюстраций.</vt:lpstr>
      <vt:lpstr> Количество не включенных в нумерацию страниц или листов указывают в квадратных скобках. Например: .- 285 [3] с.,   [23] л. ил. 5. Область серии.  Обычно состоит из названия серии в круглых скобках, иногда – с дополнительными сведениями о серии. 6. Область примечаний.   7. Область международного стандартного номера книги.       ISBN (англ. International  Standard  Book  Number) </vt:lpstr>
      <vt:lpstr>8. Авторский знак. Расположен на уровне библиографического описания слева от него. 9. Аннотация. Расположена после библиографического описания. 10. Индекс ББК – полужирным шрифтом. Расположен после аннотации в нижнем правом углу макета.  </vt:lpstr>
      <vt:lpstr>Каталожная карточка     65.2     Гаджинский А.М.     Г13     Логистика: учеб. для студ. высш. учеб. заведений.- 9-е изд.,                          переработ. и доп.- М.: ИТК «Дашков и К», 2004.-408 с.                          ISBN 5-947-983-88-5   Требование      65.2         Гаджинский А.М.        Г13         Логистика: учебник.- М.,2004                    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Библиотека  и ее справочный аппарат</dc:title>
  <dc:creator>Roman</dc:creator>
  <cp:lastModifiedBy>ASUS</cp:lastModifiedBy>
  <cp:revision>8</cp:revision>
  <dcterms:created xsi:type="dcterms:W3CDTF">2013-11-21T19:52:57Z</dcterms:created>
  <dcterms:modified xsi:type="dcterms:W3CDTF">2016-09-23T17:32:38Z</dcterms:modified>
</cp:coreProperties>
</file>